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56" r:id="rId5"/>
    <p:sldId id="425" r:id="rId6"/>
    <p:sldId id="430" r:id="rId7"/>
    <p:sldId id="493" r:id="rId8"/>
    <p:sldId id="490" r:id="rId9"/>
    <p:sldId id="477" r:id="rId10"/>
    <p:sldId id="491" r:id="rId11"/>
    <p:sldId id="488" r:id="rId12"/>
    <p:sldId id="489" r:id="rId13"/>
    <p:sldId id="487" r:id="rId14"/>
    <p:sldId id="431" r:id="rId15"/>
    <p:sldId id="476" r:id="rId16"/>
    <p:sldId id="479" r:id="rId17"/>
    <p:sldId id="480" r:id="rId18"/>
    <p:sldId id="483" r:id="rId19"/>
    <p:sldId id="481" r:id="rId20"/>
    <p:sldId id="482" r:id="rId21"/>
    <p:sldId id="432" r:id="rId22"/>
    <p:sldId id="428" r:id="rId23"/>
    <p:sldId id="473" r:id="rId24"/>
    <p:sldId id="486" r:id="rId25"/>
    <p:sldId id="474" r:id="rId26"/>
    <p:sldId id="475" r:id="rId27"/>
    <p:sldId id="429" r:id="rId28"/>
    <p:sldId id="472" r:id="rId29"/>
    <p:sldId id="424" r:id="rId30"/>
    <p:sldId id="484" r:id="rId31"/>
    <p:sldId id="494" r:id="rId32"/>
    <p:sldId id="495" r:id="rId33"/>
    <p:sldId id="496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3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3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FFC315-6C87-434D-80C0-9E5F1D2D650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BA47ECFE-B6FB-4F6B-B716-7D7DDF4206C4}">
      <dgm:prSet phldrT="[Texte]" custT="1"/>
      <dgm:spPr/>
      <dgm:t>
        <a:bodyPr/>
        <a:lstStyle/>
        <a:p>
          <a:r>
            <a:rPr lang="fr-BE" sz="2200" b="1"/>
            <a:t>Début</a:t>
          </a:r>
        </a:p>
        <a:p>
          <a:r>
            <a:rPr lang="fr-BE" sz="1700" b="1"/>
            <a:t>Evaluation diagnostique </a:t>
          </a:r>
        </a:p>
        <a:p>
          <a:r>
            <a:rPr lang="fr-BE" sz="1700" b="1">
              <a:solidFill>
                <a:schemeClr val="accent5">
                  <a:lumMod val="75000"/>
                </a:schemeClr>
              </a:solidFill>
            </a:rPr>
            <a:t>    CLASSE VERIFIEE </a:t>
          </a:r>
          <a:r>
            <a:rPr lang="fr-BE" sz="1700"/>
            <a:t>	</a:t>
          </a:r>
        </a:p>
      </dgm:t>
    </dgm:pt>
    <dgm:pt modelId="{B614575C-F2DD-41CE-AA89-FC01D9BD18D0}" type="parTrans" cxnId="{28B2A648-0357-4182-A894-5C0104C21BED}">
      <dgm:prSet/>
      <dgm:spPr/>
      <dgm:t>
        <a:bodyPr/>
        <a:lstStyle/>
        <a:p>
          <a:endParaRPr lang="fr-BE"/>
        </a:p>
      </dgm:t>
    </dgm:pt>
    <dgm:pt modelId="{86BC5881-6B79-455B-80B3-A3A96B77C3BA}" type="sibTrans" cxnId="{28B2A648-0357-4182-A894-5C0104C21BED}">
      <dgm:prSet/>
      <dgm:spPr/>
      <dgm:t>
        <a:bodyPr/>
        <a:lstStyle/>
        <a:p>
          <a:endParaRPr lang="fr-BE"/>
        </a:p>
      </dgm:t>
    </dgm:pt>
    <dgm:pt modelId="{4D543618-900E-4E3C-8684-876887C0EF7E}">
      <dgm:prSet phldrT="[Texte]" custT="1"/>
      <dgm:spPr/>
      <dgm:t>
        <a:bodyPr/>
        <a:lstStyle/>
        <a:p>
          <a:r>
            <a:rPr lang="fr-BE" sz="2200" b="1"/>
            <a:t>Pendant </a:t>
          </a:r>
        </a:p>
        <a:p>
          <a:endParaRPr lang="fr-BE" sz="1700"/>
        </a:p>
        <a:p>
          <a:r>
            <a:rPr lang="fr-BE" sz="1700" b="1"/>
            <a:t>Evaluation formative </a:t>
          </a:r>
        </a:p>
        <a:p>
          <a:r>
            <a:rPr lang="fr-BE" sz="1700" b="1"/>
            <a:t>ou</a:t>
          </a:r>
        </a:p>
        <a:p>
          <a:r>
            <a:rPr lang="fr-BE" sz="1700" b="1"/>
            <a:t>Evaluation sommative</a:t>
          </a:r>
        </a:p>
        <a:p>
          <a:r>
            <a:rPr lang="fr-BE" sz="1700" b="1">
              <a:solidFill>
                <a:schemeClr val="accent5">
                  <a:lumMod val="75000"/>
                </a:schemeClr>
              </a:solidFill>
            </a:rPr>
            <a:t>CLASSE STRUCTUREE </a:t>
          </a:r>
        </a:p>
      </dgm:t>
    </dgm:pt>
    <dgm:pt modelId="{EC2F5E35-BF54-4878-A745-687F5C53D14F}" type="parTrans" cxnId="{AA857B60-4113-4161-83A8-E222E3EF178A}">
      <dgm:prSet/>
      <dgm:spPr/>
      <dgm:t>
        <a:bodyPr/>
        <a:lstStyle/>
        <a:p>
          <a:endParaRPr lang="fr-BE"/>
        </a:p>
      </dgm:t>
    </dgm:pt>
    <dgm:pt modelId="{E0A44565-69A5-4BD6-B623-2684AE5EE713}" type="sibTrans" cxnId="{AA857B60-4113-4161-83A8-E222E3EF178A}">
      <dgm:prSet/>
      <dgm:spPr/>
      <dgm:t>
        <a:bodyPr/>
        <a:lstStyle/>
        <a:p>
          <a:endParaRPr lang="fr-BE"/>
        </a:p>
      </dgm:t>
    </dgm:pt>
    <dgm:pt modelId="{A63D875A-5FD9-4C96-9B80-BCEE115CF761}">
      <dgm:prSet phldrT="[Texte]" custT="1"/>
      <dgm:spPr/>
      <dgm:t>
        <a:bodyPr/>
        <a:lstStyle/>
        <a:p>
          <a:r>
            <a:rPr lang="fr-BE" sz="2200" b="1"/>
            <a:t>Fin</a:t>
          </a:r>
        </a:p>
        <a:p>
          <a:r>
            <a:rPr lang="fr-BE" sz="1700" b="1"/>
            <a:t>Evaluation certificative</a:t>
          </a:r>
        </a:p>
        <a:p>
          <a:r>
            <a:rPr lang="fr-BE" sz="1700" b="1">
              <a:solidFill>
                <a:schemeClr val="accent5">
                  <a:lumMod val="75000"/>
                </a:schemeClr>
              </a:solidFill>
            </a:rPr>
            <a:t>CLASSE CERTIFIEE </a:t>
          </a:r>
        </a:p>
      </dgm:t>
    </dgm:pt>
    <dgm:pt modelId="{C4045BD2-66A0-4DEF-8601-F45DD291D03E}" type="parTrans" cxnId="{03E01353-CC7A-430E-A26E-7E1F853265AA}">
      <dgm:prSet/>
      <dgm:spPr/>
      <dgm:t>
        <a:bodyPr/>
        <a:lstStyle/>
        <a:p>
          <a:endParaRPr lang="fr-BE"/>
        </a:p>
      </dgm:t>
    </dgm:pt>
    <dgm:pt modelId="{1AF6051D-6D48-46A9-990D-EC8B06AFF5EB}" type="sibTrans" cxnId="{03E01353-CC7A-430E-A26E-7E1F853265AA}">
      <dgm:prSet/>
      <dgm:spPr/>
      <dgm:t>
        <a:bodyPr/>
        <a:lstStyle/>
        <a:p>
          <a:endParaRPr lang="fr-BE"/>
        </a:p>
      </dgm:t>
    </dgm:pt>
    <dgm:pt modelId="{6B7F36E3-9406-4064-A5D8-6202931092C2}" type="pres">
      <dgm:prSet presAssocID="{ACFFC315-6C87-434D-80C0-9E5F1D2D6505}" presName="Name0" presStyleCnt="0">
        <dgm:presLayoutVars>
          <dgm:dir/>
          <dgm:resizeHandles val="exact"/>
        </dgm:presLayoutVars>
      </dgm:prSet>
      <dgm:spPr/>
    </dgm:pt>
    <dgm:pt modelId="{253C0D88-33AC-47DE-A5D0-BDFD9553AB0C}" type="pres">
      <dgm:prSet presAssocID="{ACFFC315-6C87-434D-80C0-9E5F1D2D6505}" presName="arrow" presStyleLbl="bgShp" presStyleIdx="0" presStyleCnt="1"/>
      <dgm:spPr/>
    </dgm:pt>
    <dgm:pt modelId="{0DFAEA91-B484-4892-BE6B-E77B872AC14D}" type="pres">
      <dgm:prSet presAssocID="{ACFFC315-6C87-434D-80C0-9E5F1D2D6505}" presName="points" presStyleCnt="0"/>
      <dgm:spPr/>
    </dgm:pt>
    <dgm:pt modelId="{C9F7D26D-52AF-42D0-9BD6-FFCCD6D8AA82}" type="pres">
      <dgm:prSet presAssocID="{BA47ECFE-B6FB-4F6B-B716-7D7DDF4206C4}" presName="compositeA" presStyleCnt="0"/>
      <dgm:spPr/>
    </dgm:pt>
    <dgm:pt modelId="{78BFD23F-2AF0-4752-AADA-BA21205FD4FF}" type="pres">
      <dgm:prSet presAssocID="{BA47ECFE-B6FB-4F6B-B716-7D7DDF4206C4}" presName="textA" presStyleLbl="revTx" presStyleIdx="0" presStyleCnt="3">
        <dgm:presLayoutVars>
          <dgm:bulletEnabled val="1"/>
        </dgm:presLayoutVars>
      </dgm:prSet>
      <dgm:spPr/>
    </dgm:pt>
    <dgm:pt modelId="{619D7677-514B-41A1-8288-0BEC202E6BAA}" type="pres">
      <dgm:prSet presAssocID="{BA47ECFE-B6FB-4F6B-B716-7D7DDF4206C4}" presName="circleA" presStyleLbl="node1" presStyleIdx="0" presStyleCnt="3"/>
      <dgm:spPr/>
    </dgm:pt>
    <dgm:pt modelId="{51E6F35C-CF63-4D1E-94A8-25AACE6AC7E9}" type="pres">
      <dgm:prSet presAssocID="{BA47ECFE-B6FB-4F6B-B716-7D7DDF4206C4}" presName="spaceA" presStyleCnt="0"/>
      <dgm:spPr/>
    </dgm:pt>
    <dgm:pt modelId="{1D3BC2AB-5CE5-4F5C-A3D2-9A257A78C8B7}" type="pres">
      <dgm:prSet presAssocID="{86BC5881-6B79-455B-80B3-A3A96B77C3BA}" presName="space" presStyleCnt="0"/>
      <dgm:spPr/>
    </dgm:pt>
    <dgm:pt modelId="{044518CC-0863-49BA-AD88-881B5E86260E}" type="pres">
      <dgm:prSet presAssocID="{4D543618-900E-4E3C-8684-876887C0EF7E}" presName="compositeB" presStyleCnt="0"/>
      <dgm:spPr/>
    </dgm:pt>
    <dgm:pt modelId="{1A7DA99D-72B3-472F-B206-16EDB5C794DA}" type="pres">
      <dgm:prSet presAssocID="{4D543618-900E-4E3C-8684-876887C0EF7E}" presName="textB" presStyleLbl="revTx" presStyleIdx="1" presStyleCnt="3">
        <dgm:presLayoutVars>
          <dgm:bulletEnabled val="1"/>
        </dgm:presLayoutVars>
      </dgm:prSet>
      <dgm:spPr/>
    </dgm:pt>
    <dgm:pt modelId="{3ECE8EB7-AAB3-4B35-8290-BC82E059879C}" type="pres">
      <dgm:prSet presAssocID="{4D543618-900E-4E3C-8684-876887C0EF7E}" presName="circleB" presStyleLbl="node1" presStyleIdx="1" presStyleCnt="3"/>
      <dgm:spPr/>
    </dgm:pt>
    <dgm:pt modelId="{A6274CDB-7130-4A4D-8555-A8D82A4FFB7D}" type="pres">
      <dgm:prSet presAssocID="{4D543618-900E-4E3C-8684-876887C0EF7E}" presName="spaceB" presStyleCnt="0"/>
      <dgm:spPr/>
    </dgm:pt>
    <dgm:pt modelId="{C16D7EBB-FC47-4C94-81A3-C0D87E5D7BC5}" type="pres">
      <dgm:prSet presAssocID="{E0A44565-69A5-4BD6-B623-2684AE5EE713}" presName="space" presStyleCnt="0"/>
      <dgm:spPr/>
    </dgm:pt>
    <dgm:pt modelId="{79355739-21E8-4B28-B59C-D0418EE2FA0F}" type="pres">
      <dgm:prSet presAssocID="{A63D875A-5FD9-4C96-9B80-BCEE115CF761}" presName="compositeA" presStyleCnt="0"/>
      <dgm:spPr/>
    </dgm:pt>
    <dgm:pt modelId="{29E9D15E-FA07-4CEE-A2B2-9780EE9CD47F}" type="pres">
      <dgm:prSet presAssocID="{A63D875A-5FD9-4C96-9B80-BCEE115CF761}" presName="textA" presStyleLbl="revTx" presStyleIdx="2" presStyleCnt="3" custScaleY="37255" custLinFactNeighborX="1632" custLinFactNeighborY="33333">
        <dgm:presLayoutVars>
          <dgm:bulletEnabled val="1"/>
        </dgm:presLayoutVars>
      </dgm:prSet>
      <dgm:spPr/>
    </dgm:pt>
    <dgm:pt modelId="{F1BC45A3-627D-43B9-9287-AEFF11F08DAB}" type="pres">
      <dgm:prSet presAssocID="{A63D875A-5FD9-4C96-9B80-BCEE115CF761}" presName="circleA" presStyleLbl="node1" presStyleIdx="2" presStyleCnt="3" custLinFactNeighborX="2735" custLinFactNeighborY="63725"/>
      <dgm:spPr/>
    </dgm:pt>
    <dgm:pt modelId="{4509F26E-1091-4F19-941F-21994E36509B}" type="pres">
      <dgm:prSet presAssocID="{A63D875A-5FD9-4C96-9B80-BCEE115CF761}" presName="spaceA" presStyleCnt="0"/>
      <dgm:spPr/>
    </dgm:pt>
  </dgm:ptLst>
  <dgm:cxnLst>
    <dgm:cxn modelId="{1CB0D81B-A86E-46CD-9F56-3C4B499FD0D6}" type="presOf" srcId="{A63D875A-5FD9-4C96-9B80-BCEE115CF761}" destId="{29E9D15E-FA07-4CEE-A2B2-9780EE9CD47F}" srcOrd="0" destOrd="0" presId="urn:microsoft.com/office/officeart/2005/8/layout/hProcess11"/>
    <dgm:cxn modelId="{0B404627-DB36-4CF4-A00E-9135380E8ED8}" type="presOf" srcId="{4D543618-900E-4E3C-8684-876887C0EF7E}" destId="{1A7DA99D-72B3-472F-B206-16EDB5C794DA}" srcOrd="0" destOrd="0" presId="urn:microsoft.com/office/officeart/2005/8/layout/hProcess11"/>
    <dgm:cxn modelId="{AA857B60-4113-4161-83A8-E222E3EF178A}" srcId="{ACFFC315-6C87-434D-80C0-9E5F1D2D6505}" destId="{4D543618-900E-4E3C-8684-876887C0EF7E}" srcOrd="1" destOrd="0" parTransId="{EC2F5E35-BF54-4878-A745-687F5C53D14F}" sibTransId="{E0A44565-69A5-4BD6-B623-2684AE5EE713}"/>
    <dgm:cxn modelId="{28B2A648-0357-4182-A894-5C0104C21BED}" srcId="{ACFFC315-6C87-434D-80C0-9E5F1D2D6505}" destId="{BA47ECFE-B6FB-4F6B-B716-7D7DDF4206C4}" srcOrd="0" destOrd="0" parTransId="{B614575C-F2DD-41CE-AA89-FC01D9BD18D0}" sibTransId="{86BC5881-6B79-455B-80B3-A3A96B77C3BA}"/>
    <dgm:cxn modelId="{03E01353-CC7A-430E-A26E-7E1F853265AA}" srcId="{ACFFC315-6C87-434D-80C0-9E5F1D2D6505}" destId="{A63D875A-5FD9-4C96-9B80-BCEE115CF761}" srcOrd="2" destOrd="0" parTransId="{C4045BD2-66A0-4DEF-8601-F45DD291D03E}" sibTransId="{1AF6051D-6D48-46A9-990D-EC8B06AFF5EB}"/>
    <dgm:cxn modelId="{F11F9375-5CA9-48EA-B5EC-02FE13659F0A}" type="presOf" srcId="{ACFFC315-6C87-434D-80C0-9E5F1D2D6505}" destId="{6B7F36E3-9406-4064-A5D8-6202931092C2}" srcOrd="0" destOrd="0" presId="urn:microsoft.com/office/officeart/2005/8/layout/hProcess11"/>
    <dgm:cxn modelId="{481DCAB6-DC08-4734-A6F3-F4A98287876D}" type="presOf" srcId="{BA47ECFE-B6FB-4F6B-B716-7D7DDF4206C4}" destId="{78BFD23F-2AF0-4752-AADA-BA21205FD4FF}" srcOrd="0" destOrd="0" presId="urn:microsoft.com/office/officeart/2005/8/layout/hProcess11"/>
    <dgm:cxn modelId="{C69061BD-3698-4686-847F-F14BC627386F}" type="presParOf" srcId="{6B7F36E3-9406-4064-A5D8-6202931092C2}" destId="{253C0D88-33AC-47DE-A5D0-BDFD9553AB0C}" srcOrd="0" destOrd="0" presId="urn:microsoft.com/office/officeart/2005/8/layout/hProcess11"/>
    <dgm:cxn modelId="{3B4B9EC3-4F46-4086-B753-71F40350FFA3}" type="presParOf" srcId="{6B7F36E3-9406-4064-A5D8-6202931092C2}" destId="{0DFAEA91-B484-4892-BE6B-E77B872AC14D}" srcOrd="1" destOrd="0" presId="urn:microsoft.com/office/officeart/2005/8/layout/hProcess11"/>
    <dgm:cxn modelId="{6E6BCC0A-3285-458E-BA79-596F7686D6FA}" type="presParOf" srcId="{0DFAEA91-B484-4892-BE6B-E77B872AC14D}" destId="{C9F7D26D-52AF-42D0-9BD6-FFCCD6D8AA82}" srcOrd="0" destOrd="0" presId="urn:microsoft.com/office/officeart/2005/8/layout/hProcess11"/>
    <dgm:cxn modelId="{0AEC0360-A0E3-4C2F-AFE5-6AC819CA90A3}" type="presParOf" srcId="{C9F7D26D-52AF-42D0-9BD6-FFCCD6D8AA82}" destId="{78BFD23F-2AF0-4752-AADA-BA21205FD4FF}" srcOrd="0" destOrd="0" presId="urn:microsoft.com/office/officeart/2005/8/layout/hProcess11"/>
    <dgm:cxn modelId="{FA913E74-9CB7-4BE8-B40C-6F4384A381E7}" type="presParOf" srcId="{C9F7D26D-52AF-42D0-9BD6-FFCCD6D8AA82}" destId="{619D7677-514B-41A1-8288-0BEC202E6BAA}" srcOrd="1" destOrd="0" presId="urn:microsoft.com/office/officeart/2005/8/layout/hProcess11"/>
    <dgm:cxn modelId="{DDC55D1F-228D-4B06-9608-9A07C607BB86}" type="presParOf" srcId="{C9F7D26D-52AF-42D0-9BD6-FFCCD6D8AA82}" destId="{51E6F35C-CF63-4D1E-94A8-25AACE6AC7E9}" srcOrd="2" destOrd="0" presId="urn:microsoft.com/office/officeart/2005/8/layout/hProcess11"/>
    <dgm:cxn modelId="{F3FEF055-6097-4300-9773-6FD4AC5C2A31}" type="presParOf" srcId="{0DFAEA91-B484-4892-BE6B-E77B872AC14D}" destId="{1D3BC2AB-5CE5-4F5C-A3D2-9A257A78C8B7}" srcOrd="1" destOrd="0" presId="urn:microsoft.com/office/officeart/2005/8/layout/hProcess11"/>
    <dgm:cxn modelId="{5E85D1F0-2528-45A4-A8C0-149B881FFCFA}" type="presParOf" srcId="{0DFAEA91-B484-4892-BE6B-E77B872AC14D}" destId="{044518CC-0863-49BA-AD88-881B5E86260E}" srcOrd="2" destOrd="0" presId="urn:microsoft.com/office/officeart/2005/8/layout/hProcess11"/>
    <dgm:cxn modelId="{01C428ED-82D8-4953-83DE-C7811F935E12}" type="presParOf" srcId="{044518CC-0863-49BA-AD88-881B5E86260E}" destId="{1A7DA99D-72B3-472F-B206-16EDB5C794DA}" srcOrd="0" destOrd="0" presId="urn:microsoft.com/office/officeart/2005/8/layout/hProcess11"/>
    <dgm:cxn modelId="{A60AA16E-EA25-4120-8435-732D0BAF1E93}" type="presParOf" srcId="{044518CC-0863-49BA-AD88-881B5E86260E}" destId="{3ECE8EB7-AAB3-4B35-8290-BC82E059879C}" srcOrd="1" destOrd="0" presId="urn:microsoft.com/office/officeart/2005/8/layout/hProcess11"/>
    <dgm:cxn modelId="{D767C247-1F74-41A1-B117-E9AA36518CF9}" type="presParOf" srcId="{044518CC-0863-49BA-AD88-881B5E86260E}" destId="{A6274CDB-7130-4A4D-8555-A8D82A4FFB7D}" srcOrd="2" destOrd="0" presId="urn:microsoft.com/office/officeart/2005/8/layout/hProcess11"/>
    <dgm:cxn modelId="{00EB581C-86E3-430A-A319-09E09919E776}" type="presParOf" srcId="{0DFAEA91-B484-4892-BE6B-E77B872AC14D}" destId="{C16D7EBB-FC47-4C94-81A3-C0D87E5D7BC5}" srcOrd="3" destOrd="0" presId="urn:microsoft.com/office/officeart/2005/8/layout/hProcess11"/>
    <dgm:cxn modelId="{4EE3A00D-DB1B-4623-9729-39995492284F}" type="presParOf" srcId="{0DFAEA91-B484-4892-BE6B-E77B872AC14D}" destId="{79355739-21E8-4B28-B59C-D0418EE2FA0F}" srcOrd="4" destOrd="0" presId="urn:microsoft.com/office/officeart/2005/8/layout/hProcess11"/>
    <dgm:cxn modelId="{688F8864-44B4-4097-8FDC-DB880E0A0501}" type="presParOf" srcId="{79355739-21E8-4B28-B59C-D0418EE2FA0F}" destId="{29E9D15E-FA07-4CEE-A2B2-9780EE9CD47F}" srcOrd="0" destOrd="0" presId="urn:microsoft.com/office/officeart/2005/8/layout/hProcess11"/>
    <dgm:cxn modelId="{5D10BFC9-7FED-4A9E-91CA-EFD00468B659}" type="presParOf" srcId="{79355739-21E8-4B28-B59C-D0418EE2FA0F}" destId="{F1BC45A3-627D-43B9-9287-AEFF11F08DAB}" srcOrd="1" destOrd="0" presId="urn:microsoft.com/office/officeart/2005/8/layout/hProcess11"/>
    <dgm:cxn modelId="{3B7997EE-5BE8-418D-9B81-49BAA5A03B3D}" type="presParOf" srcId="{79355739-21E8-4B28-B59C-D0418EE2FA0F}" destId="{4509F26E-1091-4F19-941F-21994E36509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C0D88-33AC-47DE-A5D0-BDFD9553AB0C}">
      <dsp:nvSpPr>
        <dsp:cNvPr id="0" name=""/>
        <dsp:cNvSpPr/>
      </dsp:nvSpPr>
      <dsp:spPr>
        <a:xfrm>
          <a:off x="0" y="1380256"/>
          <a:ext cx="10497551" cy="184034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FD23F-2AF0-4752-AADA-BA21205FD4FF}">
      <dsp:nvSpPr>
        <dsp:cNvPr id="0" name=""/>
        <dsp:cNvSpPr/>
      </dsp:nvSpPr>
      <dsp:spPr>
        <a:xfrm>
          <a:off x="4613" y="0"/>
          <a:ext cx="3044700" cy="1840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200" b="1" kern="1200"/>
            <a:t>Début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b="1" kern="1200"/>
            <a:t>Evaluation diagnostique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b="1" kern="1200">
              <a:solidFill>
                <a:schemeClr val="accent5">
                  <a:lumMod val="75000"/>
                </a:schemeClr>
              </a:solidFill>
            </a:rPr>
            <a:t>    CLASSE VERIFIEE </a:t>
          </a:r>
          <a:r>
            <a:rPr lang="fr-BE" sz="1700" kern="1200"/>
            <a:t>	</a:t>
          </a:r>
        </a:p>
      </dsp:txBody>
      <dsp:txXfrm>
        <a:off x="4613" y="0"/>
        <a:ext cx="3044700" cy="1840342"/>
      </dsp:txXfrm>
    </dsp:sp>
    <dsp:sp modelId="{619D7677-514B-41A1-8288-0BEC202E6BAA}">
      <dsp:nvSpPr>
        <dsp:cNvPr id="0" name=""/>
        <dsp:cNvSpPr/>
      </dsp:nvSpPr>
      <dsp:spPr>
        <a:xfrm>
          <a:off x="1296920" y="2070385"/>
          <a:ext cx="460085" cy="460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DA99D-72B3-472F-B206-16EDB5C794DA}">
      <dsp:nvSpPr>
        <dsp:cNvPr id="0" name=""/>
        <dsp:cNvSpPr/>
      </dsp:nvSpPr>
      <dsp:spPr>
        <a:xfrm>
          <a:off x="3201548" y="2760513"/>
          <a:ext cx="3044700" cy="1840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200" b="1" kern="1200"/>
            <a:t>Pendant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700" kern="120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b="1" kern="1200"/>
            <a:t>Evaluation formative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b="1" kern="1200"/>
            <a:t>ou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b="1" kern="1200"/>
            <a:t>Evaluation sommative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b="1" kern="1200">
              <a:solidFill>
                <a:schemeClr val="accent5">
                  <a:lumMod val="75000"/>
                </a:schemeClr>
              </a:solidFill>
            </a:rPr>
            <a:t>CLASSE STRUCTUREE </a:t>
          </a:r>
        </a:p>
      </dsp:txBody>
      <dsp:txXfrm>
        <a:off x="3201548" y="2760513"/>
        <a:ext cx="3044700" cy="1840342"/>
      </dsp:txXfrm>
    </dsp:sp>
    <dsp:sp modelId="{3ECE8EB7-AAB3-4B35-8290-BC82E059879C}">
      <dsp:nvSpPr>
        <dsp:cNvPr id="0" name=""/>
        <dsp:cNvSpPr/>
      </dsp:nvSpPr>
      <dsp:spPr>
        <a:xfrm>
          <a:off x="4493855" y="2070385"/>
          <a:ext cx="460085" cy="460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9D15E-FA07-4CEE-A2B2-9780EE9CD47F}">
      <dsp:nvSpPr>
        <dsp:cNvPr id="0" name=""/>
        <dsp:cNvSpPr/>
      </dsp:nvSpPr>
      <dsp:spPr>
        <a:xfrm>
          <a:off x="6448172" y="902122"/>
          <a:ext cx="3044700" cy="685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200" b="1" kern="1200"/>
            <a:t>Fin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b="1" kern="1200"/>
            <a:t>Evaluation certificative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b="1" kern="1200">
              <a:solidFill>
                <a:schemeClr val="accent5">
                  <a:lumMod val="75000"/>
                </a:schemeClr>
              </a:solidFill>
            </a:rPr>
            <a:t>CLASSE CERTIFIEE </a:t>
          </a:r>
        </a:p>
      </dsp:txBody>
      <dsp:txXfrm>
        <a:off x="6448172" y="902122"/>
        <a:ext cx="3044700" cy="685619"/>
      </dsp:txXfrm>
    </dsp:sp>
    <dsp:sp modelId="{F1BC45A3-627D-43B9-9287-AEFF11F08DAB}">
      <dsp:nvSpPr>
        <dsp:cNvPr id="0" name=""/>
        <dsp:cNvSpPr/>
      </dsp:nvSpPr>
      <dsp:spPr>
        <a:xfrm>
          <a:off x="7703374" y="2074894"/>
          <a:ext cx="460085" cy="460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9ED8A-3146-42AF-B0BF-AB4B76CEE977}" type="datetimeFigureOut">
              <a:rPr lang="fr-BE" smtClean="0"/>
              <a:t>03-11-25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9E1A7-967F-459D-9507-756AD241DA1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9943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014C24-F575-CF5A-E81A-50265C780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0989E6A-12F7-6E9A-759A-9DE1B2ADD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7A33A7-8C4C-A155-CD3D-F93E8FA6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6511-7F4C-4CC2-87CE-B96F65B074FC}" type="datetimeFigureOut">
              <a:rPr lang="fr-BE" smtClean="0"/>
              <a:t>03-11-25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5D64C2-A2F5-E3C9-640E-8B19CEB6D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C9ED44-0294-D1D0-32D9-FCAEFC146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C829-5E87-47EE-A9CB-E66ABB0D8A6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5975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F26C22-8B97-67EA-8531-39DCE5BC2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6589E30-2E9E-4AE3-F0F0-4E6A10439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348437-A23A-150D-81E1-0ED37350C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6511-7F4C-4CC2-87CE-B96F65B074FC}" type="datetimeFigureOut">
              <a:rPr lang="fr-BE" smtClean="0"/>
              <a:t>03-11-25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5D5DC1-48E4-28FF-B7B8-F2E82E893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0094A0-57E2-0C68-602E-399E7E74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C829-5E87-47EE-A9CB-E66ABB0D8A6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151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54B9C40-8D20-F22D-2D18-51F72CD2F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49D7E4B-04A3-5A10-719E-ED55EE6CA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D9DB35-3A0A-ADF4-EA2D-AE636B766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6511-7F4C-4CC2-87CE-B96F65B074FC}" type="datetimeFigureOut">
              <a:rPr lang="fr-BE" smtClean="0"/>
              <a:t>03-11-25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13A1D3-7E70-051B-B812-BDF7A985F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593439-6E12-22A4-A03B-4BB590AE3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C829-5E87-47EE-A9CB-E66ABB0D8A6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8718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00E261-6510-89E2-DCF0-2571DC3A0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DCFB4F-9249-35B3-6E18-EE1349829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6511-7F4C-4CC2-87CE-B96F65B074FC}" type="datetimeFigureOut">
              <a:rPr lang="fr-BE" smtClean="0"/>
              <a:t>03-11-25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4421F3-C675-C138-CBE1-92AA407DB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080D30-C35E-D4BB-31D0-6EF250F46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C829-5E87-47EE-A9CB-E66ABB0D8A61}" type="slidenum">
              <a:rPr lang="fr-BE" smtClean="0"/>
              <a:t>‹N°›</a:t>
            </a:fld>
            <a:endParaRPr lang="fr-BE"/>
          </a:p>
        </p:txBody>
      </p:sp>
      <p:pic>
        <p:nvPicPr>
          <p:cNvPr id="10" name="Image 9" descr="Une image contenant Graphique, Police, graphisme, capture d’écran&#10;&#10;Description générée automatiquement">
            <a:extLst>
              <a:ext uri="{FF2B5EF4-FFF2-40B4-BE49-F238E27FC236}">
                <a16:creationId xmlns:a16="http://schemas.microsoft.com/office/drawing/2014/main" id="{B9806BA2-33EE-12CF-EDA4-FBBA7A976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144" y="6315221"/>
            <a:ext cx="1648979" cy="48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9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6C17E4-4C59-AEC7-42C2-555FCDE4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EA43C3-5564-9589-ADE7-37B2A977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0AE956-DA7D-391F-81C9-DBC6A6746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6511-7F4C-4CC2-87CE-B96F65B074FC}" type="datetimeFigureOut">
              <a:rPr lang="fr-BE" smtClean="0"/>
              <a:t>03-11-25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E5E142-49C1-600F-4346-363A45B1E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1BFB65-4652-773C-C44B-B840E038A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C829-5E87-47EE-A9CB-E66ABB0D8A6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490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1F2F68-A422-0044-4BF8-828B9DCA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EC0152-6961-706D-2828-6AA96D5C8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37A7AC8-D410-DE7B-9921-65658CD7D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8A2EEF-5E15-DB0A-5AD8-518DBB910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6511-7F4C-4CC2-87CE-B96F65B074FC}" type="datetimeFigureOut">
              <a:rPr lang="fr-BE" smtClean="0"/>
              <a:t>03-11-25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9F211E-444A-410A-E6F8-BDF75DA86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5848CD-B775-B786-CBD4-7A4BA175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C829-5E87-47EE-A9CB-E66ABB0D8A6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906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A4170A-B2D4-A218-FF28-3496B16A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B8492D-5F6E-CE0F-C8C5-B27680C57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F41AF2-C6BB-73C3-0DBE-257E73518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97903F4-541A-E5D1-C827-6D304C0FAB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7D1A562-44DF-5F1F-A893-DE9621FA0B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B7E4FB0-A21D-DB86-B645-F825770C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6511-7F4C-4CC2-87CE-B96F65B074FC}" type="datetimeFigureOut">
              <a:rPr lang="fr-BE" smtClean="0"/>
              <a:t>03-11-25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B013ECC-B804-9ABD-4769-600989276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3269EFA-2839-35C6-D8B5-22385AFF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C829-5E87-47EE-A9CB-E66ABB0D8A6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796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EF5E15-9558-4057-ADBB-0A24EF4BC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42DD3E4-0D82-8D77-48C9-9C021DC0D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6511-7F4C-4CC2-87CE-B96F65B074FC}" type="datetimeFigureOut">
              <a:rPr lang="fr-BE" smtClean="0"/>
              <a:t>03-11-25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4A7C438-3253-DE5D-A07A-6DA37EDFE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595CCB-F1D1-0F2A-2980-152F531FE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C829-5E87-47EE-A9CB-E66ABB0D8A6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158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1F30C2B-7281-D1FF-19EA-CFDA14415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6511-7F4C-4CC2-87CE-B96F65B074FC}" type="datetimeFigureOut">
              <a:rPr lang="fr-BE" smtClean="0"/>
              <a:t>03-11-25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53E52E5-2263-468D-00D1-BCB5230AF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E76C60-2301-04A1-8E55-F76A9C16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C829-5E87-47EE-A9CB-E66ABB0D8A6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908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891F82-0F67-D1A3-86D9-C5444F93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AEB623-FCB8-3F45-A08C-79D8B5530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D5601F-D6FD-09EE-977A-B031F9CF2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5C9684-0191-B095-623E-3A4590C14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6511-7F4C-4CC2-87CE-B96F65B074FC}" type="datetimeFigureOut">
              <a:rPr lang="fr-BE" smtClean="0"/>
              <a:t>03-11-25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8A2F47-02D5-603C-72C7-77B0656D1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229E5E-33FF-8A68-8516-0F5FF4DC1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C829-5E87-47EE-A9CB-E66ABB0D8A6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1989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1738D5-06DE-6799-B47B-DCE08674A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14178FB-2BEC-65AA-15F9-2D830B31E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A09A13-8D71-7555-45DF-EF60E9E53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DE0F8A-555B-38E9-024A-6953BD97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6511-7F4C-4CC2-87CE-B96F65B074FC}" type="datetimeFigureOut">
              <a:rPr lang="fr-BE" smtClean="0"/>
              <a:t>03-11-25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9DEAC2-8494-2EE1-6BCB-3E4B2DE59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312673-638B-E0C7-5965-7E5DDDA8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C829-5E87-47EE-A9CB-E66ABB0D8A6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3871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6EA29E5-B5CA-74EC-ECB9-4B309F8EF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ED7C8B-0CE4-D865-D2C2-C9265EA28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A2A84A-C2DC-C930-3C5B-497D8FC1CF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16511-7F4C-4CC2-87CE-B96F65B074FC}" type="datetimeFigureOut">
              <a:rPr lang="fr-BE" smtClean="0"/>
              <a:t>03-11-25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08B875-EF38-9124-53A4-A217F2466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816F04-F5D5-AFC2-A448-BCC984623D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7C829-5E87-47EE-A9CB-E66ABB0D8A6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958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digital.uliege.be/cms/c_4844046/fr/digital#:~:text=La%20CARE%20Num%C3%A9rique%20est%20au%20service%20de%20l%E2%80%99enseignement,le%20num%C3%A9rique%20de%20mani%C3%A8re%20r%C3%A9fl%C3%A9chie%20dans%20leurs%20cours.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technopedagogie.uliege.b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forms.office.com/e/bLNnUU9ZN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7FE075-2806-8FDE-3D2C-1AFE6963E5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Nouvelles fonctionnalités de la plateforme eCampus</a:t>
            </a:r>
            <a:endParaRPr lang="fr-BE" dirty="0"/>
          </a:p>
        </p:txBody>
      </p:sp>
      <p:pic>
        <p:nvPicPr>
          <p:cNvPr id="5" name="Image 4" descr="Une image contenant Graphique, Police, graphisme, capture d’écran&#10;&#10;Description générée automatiquement">
            <a:extLst>
              <a:ext uri="{FF2B5EF4-FFF2-40B4-BE49-F238E27FC236}">
                <a16:creationId xmlns:a16="http://schemas.microsoft.com/office/drawing/2014/main" id="{B57CCE7E-F8C1-4ED9-AE42-4B1B4637C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49" y="4858639"/>
            <a:ext cx="5934075" cy="175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05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B4550-88A6-0477-D472-9819ADC4E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2F949B1-0A48-7938-D69C-D72E8D635EF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BE" b="1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Le document : </a:t>
            </a:r>
            <a:endParaRPr lang="fr-BE">
              <a:solidFill>
                <a:srgbClr val="242424"/>
              </a:solidFill>
              <a:latin typeface="Calibri"/>
              <a:ea typeface="Calibri"/>
              <a:cs typeface="Calibri"/>
            </a:endParaRPr>
          </a:p>
          <a:p>
            <a:pPr>
              <a:buNone/>
            </a:pPr>
            <a:endParaRPr lang="fr-BE" b="1" dirty="0">
              <a:solidFill>
                <a:srgbClr val="242424"/>
              </a:solidFill>
              <a:latin typeface="Calibri"/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fr-BE" dirty="0">
              <a:solidFill>
                <a:srgbClr val="242424"/>
              </a:solidFill>
              <a:ea typeface="Calibri"/>
              <a:cs typeface="Calibri"/>
            </a:endParaRPr>
          </a:p>
          <a:p>
            <a:pPr marL="457200" lvl="1" indent="0">
              <a:buNone/>
            </a:pPr>
            <a:endParaRPr lang="fr-BE" dirty="0">
              <a:solidFill>
                <a:srgbClr val="242424"/>
              </a:solidFill>
              <a:ea typeface="+mn-lt"/>
              <a:cs typeface="+mn-lt"/>
            </a:endParaRPr>
          </a:p>
          <a:p>
            <a:pPr>
              <a:buNone/>
            </a:pPr>
            <a:endParaRPr lang="fr-BE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buNone/>
            </a:pPr>
            <a:endParaRPr lang="fr-BE" dirty="0">
              <a:solidFill>
                <a:srgbClr val="242424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fr-BE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ADF0631-0365-06D8-77AC-A0FBB71DE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273826"/>
              </p:ext>
            </p:extLst>
          </p:nvPr>
        </p:nvGraphicFramePr>
        <p:xfrm>
          <a:off x="398624" y="368091"/>
          <a:ext cx="11404600" cy="58521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702300">
                  <a:extLst>
                    <a:ext uri="{9D8B030D-6E8A-4147-A177-3AD203B41FA5}">
                      <a16:colId xmlns:a16="http://schemas.microsoft.com/office/drawing/2014/main" val="409871188"/>
                    </a:ext>
                  </a:extLst>
                </a:gridCol>
                <a:gridCol w="5702300">
                  <a:extLst>
                    <a:ext uri="{9D8B030D-6E8A-4147-A177-3AD203B41FA5}">
                      <a16:colId xmlns:a16="http://schemas.microsoft.com/office/drawing/2014/main" val="2139683438"/>
                    </a:ext>
                  </a:extLst>
                </a:gridCol>
              </a:tblGrid>
              <a:tr h="358913"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</a:rPr>
                        <a:t>Les avantages </a:t>
                      </a:r>
                      <a:endParaRPr lang="fr-FR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</a:rPr>
                        <a:t>Les inconvénients</a:t>
                      </a:r>
                      <a:endParaRPr lang="fr-FR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1149319"/>
                  </a:ext>
                </a:extLst>
              </a:tr>
              <a:tr h="3796035"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buClrTx/>
                        <a:buSzPts val="2400"/>
                        <a:buFont typeface="Calibri" panose="020F0502020204030204" pitchFamily="34" charset="0"/>
                        <a:buChar char="-"/>
                      </a:pPr>
                      <a:r>
                        <a:rPr lang="fr-FR" sz="24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Motivation </a:t>
                      </a:r>
                      <a:r>
                        <a:rPr lang="fr-FR" sz="2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(investissement et le dépassement)</a:t>
                      </a:r>
                      <a:endParaRPr lang="fr-FR" dirty="0"/>
                    </a:p>
                    <a:p>
                      <a:pPr marL="342900" lvl="0" indent="-342900" algn="l">
                        <a:buClrTx/>
                        <a:buSzPts val="2400"/>
                        <a:buFont typeface="Calibri" panose="020F0502020204030204" pitchFamily="34" charset="0"/>
                        <a:buChar char="-"/>
                      </a:pPr>
                      <a:endParaRPr lang="fr-FR" sz="2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342900" lvl="0" indent="-342900" algn="l">
                        <a:buClrTx/>
                        <a:buSzPts val="2400"/>
                        <a:buFont typeface="Calibri" panose="020F0502020204030204" pitchFamily="34" charset="0"/>
                        <a:buChar char="-"/>
                      </a:pPr>
                      <a:r>
                        <a:rPr lang="fr-FR" sz="24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Valorise une tâche simple ou complexe </a:t>
                      </a:r>
                    </a:p>
                    <a:p>
                      <a:pPr marL="342900" lvl="0" indent="-342900" algn="l">
                        <a:buClrTx/>
                        <a:buSzPts val="2400"/>
                        <a:buFont typeface="Calibri" panose="020F0502020204030204" pitchFamily="34" charset="0"/>
                        <a:buChar char="-"/>
                      </a:pPr>
                      <a:endParaRPr lang="fr-FR" sz="24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342900" lvl="0" indent="-342900" algn="l">
                        <a:buClrTx/>
                        <a:buSzPts val="2400"/>
                        <a:buFont typeface="Calibri" panose="020F0502020204030204" pitchFamily="34" charset="0"/>
                        <a:buChar char="-"/>
                      </a:pPr>
                      <a:r>
                        <a:rPr lang="fr-FR" sz="24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Structure</a:t>
                      </a:r>
                      <a:r>
                        <a:rPr lang="fr-FR" sz="2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et </a:t>
                      </a:r>
                      <a:r>
                        <a:rPr lang="fr-FR" sz="24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ludifie</a:t>
                      </a:r>
                      <a:r>
                        <a:rPr lang="fr-FR" sz="2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 parcours </a:t>
                      </a:r>
                    </a:p>
                    <a:p>
                      <a:pPr marL="342900" lvl="0" indent="-342900" algn="l">
                        <a:buClrTx/>
                        <a:buSzPts val="2400"/>
                        <a:buFont typeface="Calibri" panose="020F0502020204030204" pitchFamily="34" charset="0"/>
                        <a:buChar char="-"/>
                      </a:pPr>
                      <a:endParaRPr lang="fr-FR" sz="2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342900" lvl="0" indent="-342900" algn="l">
                        <a:buClrTx/>
                        <a:buSzPts val="2400"/>
                        <a:buFont typeface="Calibri" panose="020F0502020204030204" pitchFamily="34" charset="0"/>
                        <a:buChar char="-"/>
                      </a:pPr>
                      <a:r>
                        <a:rPr lang="fr-FR" sz="2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Personnalisé (nom, date, conditions remplies)</a:t>
                      </a:r>
                      <a:endParaRPr lang="fr-FR"/>
                    </a:p>
                    <a:p>
                      <a:pPr marL="342900" lvl="0" indent="-342900" algn="l">
                        <a:buClrTx/>
                        <a:buSzPts val="2400"/>
                        <a:buFont typeface="Calibri" panose="020F0502020204030204" pitchFamily="34" charset="0"/>
                        <a:buChar char="-"/>
                      </a:pPr>
                      <a:endParaRPr lang="fr-FR" sz="2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342900" lvl="0" indent="-342900" algn="l">
                        <a:buClrTx/>
                        <a:buSzPts val="2400"/>
                        <a:buFont typeface="Calibri" panose="020F0502020204030204" pitchFamily="34" charset="0"/>
                        <a:buChar char="-"/>
                      </a:pPr>
                      <a:r>
                        <a:rPr lang="fr-FR" sz="2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Vue d'ensemble des badges à obtenir et obtenu(s) (coloration)</a:t>
                      </a:r>
                    </a:p>
                    <a:p>
                      <a:pPr marL="342900" lvl="0" indent="-342900" algn="l">
                        <a:buClrTx/>
                        <a:buSzPts val="2400"/>
                        <a:buFont typeface="Calibri" panose="020F0502020204030204" pitchFamily="34" charset="0"/>
                        <a:buChar char="-"/>
                      </a:pPr>
                      <a:endParaRPr lang="fr-FR" sz="2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342900" lvl="0" indent="-342900" algn="l">
                        <a:buClrTx/>
                        <a:buSzPts val="2400"/>
                        <a:buFont typeface="Calibri" panose="020F0502020204030204" pitchFamily="34" charset="0"/>
                        <a:buChar char="-"/>
                      </a:pPr>
                      <a:r>
                        <a:rPr lang="fr-FR" sz="2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Suivi pour chaque étudiant </a:t>
                      </a:r>
                    </a:p>
                    <a:p>
                      <a:pPr marL="342900" lvl="0" indent="-342900" algn="l">
                        <a:buClrTx/>
                        <a:buSzPts val="2400"/>
                        <a:buFont typeface="Calibri" panose="020F0502020204030204" pitchFamily="34" charset="0"/>
                        <a:buChar char="-"/>
                      </a:pPr>
                      <a:endParaRPr lang="fr-FR" sz="2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3210" indent="-283210" algn="l" rtl="0" eaLnBrk="1" latinLnBrk="0" hangingPunct="1">
                        <a:buClrTx/>
                        <a:buSzPts val="2400"/>
                        <a:buFont typeface="Calibri" panose="020F0502020204030204" pitchFamily="34" charset="0"/>
                        <a:buChar char="-"/>
                      </a:pPr>
                      <a:r>
                        <a:rPr lang="fr-FR" sz="2400" kern="1200" dirty="0">
                          <a:solidFill>
                            <a:srgbClr val="000000"/>
                          </a:solidFill>
                          <a:effectLst/>
                        </a:rPr>
                        <a:t>Sélection d'images limitée (pas importer) </a:t>
                      </a:r>
                    </a:p>
                    <a:p>
                      <a:pPr marL="283210" lvl="0" indent="-283210" algn="l">
                        <a:buClrTx/>
                        <a:buSzPts val="2400"/>
                        <a:buFont typeface="Calibri" panose="020F0502020204030204" pitchFamily="34" charset="0"/>
                        <a:buChar char="-"/>
                      </a:pPr>
                      <a:endParaRPr lang="fr-FR" sz="2400" kern="12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83210" lvl="0" indent="-283210" algn="l">
                        <a:buClrTx/>
                        <a:buSzPts val="2400"/>
                        <a:buFont typeface="Calibri" panose="020F0502020204030204" pitchFamily="34" charset="0"/>
                        <a:buChar char="-"/>
                      </a:pPr>
                      <a:r>
                        <a:rPr lang="fr-FR" sz="2400" kern="1200" dirty="0">
                          <a:solidFill>
                            <a:srgbClr val="000000"/>
                          </a:solidFill>
                          <a:effectLst/>
                        </a:rPr>
                        <a:t>Uniquement dans l'onglet réussite (pas dans la zone de contenu)</a:t>
                      </a:r>
                      <a:endParaRPr lang="fr-FR" dirty="0"/>
                    </a:p>
                    <a:p>
                      <a:pPr marL="283210" lvl="0" indent="-283210" algn="l">
                        <a:buClrTx/>
                        <a:buSzPts val="2400"/>
                        <a:buFont typeface="Calibri" panose="020F0502020204030204" pitchFamily="34" charset="0"/>
                        <a:buChar char="-"/>
                      </a:pPr>
                      <a:endParaRPr lang="fr-FR" sz="2400" kern="12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83210" lvl="0" indent="-283210" algn="l">
                        <a:buClrTx/>
                        <a:buSzPts val="2400"/>
                        <a:buFont typeface="Calibri" panose="020F0502020204030204" pitchFamily="34" charset="0"/>
                        <a:buChar char="-"/>
                      </a:pPr>
                      <a:r>
                        <a:rPr lang="fr-FR" sz="2400" kern="1200" dirty="0">
                          <a:solidFill>
                            <a:srgbClr val="000000"/>
                          </a:solidFill>
                          <a:effectLst/>
                        </a:rPr>
                        <a:t>Attribué sur 15 évaluations maximum </a:t>
                      </a:r>
                    </a:p>
                    <a:p>
                      <a:pPr marL="283210" lvl="0" indent="-283210" algn="l">
                        <a:buClrTx/>
                        <a:buSzPts val="2400"/>
                        <a:buFont typeface="Calibri" panose="020F0502020204030204" pitchFamily="34" charset="0"/>
                        <a:buChar char="-"/>
                      </a:pPr>
                      <a:endParaRPr lang="fr-FR" sz="2400" kern="12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83210" lvl="0" indent="-283210" algn="l">
                        <a:buClrTx/>
                        <a:buSzPts val="2400"/>
                        <a:buFont typeface="Calibri" panose="020F0502020204030204" pitchFamily="34" charset="0"/>
                        <a:buChar char="-"/>
                      </a:pPr>
                      <a:r>
                        <a:rPr lang="fr-FR" sz="2400" kern="1200" dirty="0">
                          <a:solidFill>
                            <a:srgbClr val="000000"/>
                          </a:solidFill>
                          <a:effectLst/>
                        </a:rPr>
                        <a:t>Difficilement modifiable une fois publié</a:t>
                      </a:r>
                    </a:p>
                    <a:p>
                      <a:pPr marL="283210" lvl="0" indent="-283210" algn="l">
                        <a:buClrTx/>
                        <a:buSzPts val="2400"/>
                        <a:buFont typeface="Calibri" panose="020F0502020204030204" pitchFamily="34" charset="0"/>
                        <a:buChar char="-"/>
                      </a:pPr>
                      <a:endParaRPr lang="fr-FR" sz="2400" kern="12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83210" lvl="0" indent="-283210" algn="l">
                        <a:buClrTx/>
                        <a:buSzPts val="2400"/>
                        <a:buFont typeface="Calibri" panose="020F0502020204030204" pitchFamily="34" charset="0"/>
                        <a:buChar char="-"/>
                      </a:pPr>
                      <a:endParaRPr lang="fr-FR" sz="2400" kern="12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83210" lvl="0" indent="-283210" algn="l">
                        <a:buClrTx/>
                        <a:buSzPts val="2400"/>
                        <a:buFont typeface="Calibri" panose="020F0502020204030204" pitchFamily="34" charset="0"/>
                        <a:buChar char="-"/>
                      </a:pPr>
                      <a:endParaRPr lang="fr-FR" sz="2400" kern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37821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035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B25A2-1FF8-A4B7-1F21-A619F1258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4E7CA7-4024-3279-7508-E5C65EA8F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 document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EC51FA-0ECF-4A8F-C1A6-41A9A50C32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93412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B11AE-5D6E-9D96-2893-0C8810F09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2467BB-498B-D057-5D9B-8E2AC382A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227" y="41536"/>
            <a:ext cx="10515600" cy="1325563"/>
          </a:xfrm>
        </p:spPr>
        <p:txBody>
          <a:bodyPr/>
          <a:lstStyle/>
          <a:p>
            <a:r>
              <a:rPr lang="fr-BE" dirty="0">
                <a:ea typeface="Calibri Light"/>
                <a:cs typeface="Calibri Light"/>
              </a:rPr>
              <a:t>Document : 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016958-8C6E-6CE4-CBBE-287DB610B27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366338"/>
            <a:ext cx="10515600" cy="8127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None/>
            </a:pPr>
            <a:r>
              <a:rPr lang="fr-B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    La structure                    Le sommaire          Le test de vérification de                                      </a:t>
            </a:r>
            <a:endParaRPr lang="fr-BE" sz="1200" dirty="0">
              <a:solidFill>
                <a:srgbClr val="242424"/>
              </a:solidFill>
              <a:latin typeface="Aptos"/>
              <a:ea typeface="Calibri"/>
              <a:cs typeface="Calibri"/>
            </a:endParaRPr>
          </a:p>
          <a:p>
            <a:pPr>
              <a:buNone/>
            </a:pPr>
            <a:r>
              <a:rPr lang="fr-B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                                                                                    connaissances</a:t>
            </a:r>
            <a:endParaRPr lang="fr-BE" sz="1200" dirty="0">
              <a:solidFill>
                <a:srgbClr val="242424"/>
              </a:solidFill>
              <a:latin typeface="Aptos"/>
              <a:ea typeface="Calibri"/>
              <a:cs typeface="Calibri"/>
            </a:endParaRPr>
          </a:p>
        </p:txBody>
      </p:sp>
      <p:pic>
        <p:nvPicPr>
          <p:cNvPr id="4" name="Picture 2" descr="Summer Opportunities - Olympia High School">
            <a:extLst>
              <a:ext uri="{FF2B5EF4-FFF2-40B4-BE49-F238E27FC236}">
                <a16:creationId xmlns:a16="http://schemas.microsoft.com/office/drawing/2014/main" id="{DBF5D27C-8196-6D7F-5A5E-1813FCCCE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9" t="15207" r="11005" b="15207"/>
          <a:stretch>
            <a:fillRect/>
          </a:stretch>
        </p:blipFill>
        <p:spPr bwMode="auto">
          <a:xfrm rot="19696784">
            <a:off x="13704" y="56049"/>
            <a:ext cx="1004274" cy="88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Une image contenant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EA9250A0-8D93-E53D-06D0-00E67B42E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25" y="1920656"/>
            <a:ext cx="2954534" cy="419622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B6F1DFF-9CFF-A480-A548-4FE4B493C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065" y="1920657"/>
            <a:ext cx="2440557" cy="2045918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Image 7" descr="Une image contenant texte, capture d’écran, horloge, cercle&#10;&#10;Le contenu généré par l’IA peut être incorrect.">
            <a:extLst>
              <a:ext uri="{FF2B5EF4-FFF2-40B4-BE49-F238E27FC236}">
                <a16:creationId xmlns:a16="http://schemas.microsoft.com/office/drawing/2014/main" id="{3FCA28E6-8FF5-4DF0-EA2E-629FD21D9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282" y="2354501"/>
            <a:ext cx="2736286" cy="4194915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Image 6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6DC9CEE2-556D-2317-46A7-94326BB611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3917" y="4442376"/>
            <a:ext cx="3141946" cy="13448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Flèche : droite rayée 9">
            <a:extLst>
              <a:ext uri="{FF2B5EF4-FFF2-40B4-BE49-F238E27FC236}">
                <a16:creationId xmlns:a16="http://schemas.microsoft.com/office/drawing/2014/main" id="{2BB7F4F5-0923-B993-3487-B3F040245183}"/>
              </a:ext>
            </a:extLst>
          </p:cNvPr>
          <p:cNvSpPr/>
          <p:nvPr/>
        </p:nvSpPr>
        <p:spPr>
          <a:xfrm rot="-1920000">
            <a:off x="8097628" y="5411790"/>
            <a:ext cx="796026" cy="286569"/>
          </a:xfrm>
          <a:prstGeom prst="stripedRightArrow">
            <a:avLst/>
          </a:prstGeom>
          <a:solidFill>
            <a:srgbClr val="86339D"/>
          </a:solidFill>
          <a:ln>
            <a:solidFill>
              <a:srgbClr val="8633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531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31F1A9-0FED-BD91-E295-B34387D43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a typeface="Calibri Light"/>
                <a:cs typeface="Calibri Light"/>
              </a:rPr>
              <a:t>Exemple d'usage : 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5A11B092-A6FF-C157-7129-35B58F3CD43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BE" b="1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Enseignant :</a:t>
            </a:r>
            <a:r>
              <a:rPr lang="fr-BE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 Stephen </a:t>
            </a:r>
            <a:r>
              <a:rPr lang="fr-BE" err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Bornheim</a:t>
            </a:r>
            <a:r>
              <a:rPr lang="fr-BE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 Chargé de cours </a:t>
            </a:r>
            <a:endParaRPr lang="fr-FR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buNone/>
            </a:pPr>
            <a:endParaRPr lang="fr-BE" dirty="0">
              <a:solidFill>
                <a:srgbClr val="242424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fr-BE" b="1" dirty="0">
                <a:ea typeface="+mn-lt"/>
                <a:cs typeface="+mn-lt"/>
              </a:rPr>
              <a:t>Faculté  :</a:t>
            </a:r>
            <a:r>
              <a:rPr lang="fr-BE" dirty="0">
                <a:ea typeface="+mn-lt"/>
                <a:cs typeface="+mn-lt"/>
              </a:rPr>
              <a:t> Médecine / Département des Sciences de l'activité physique et de la réadaptation / Kinésithérapie neurologique</a:t>
            </a:r>
            <a:br>
              <a:rPr lang="fr-BE" dirty="0">
                <a:solidFill>
                  <a:srgbClr val="242424"/>
                </a:solidFill>
                <a:ea typeface="+mn-lt"/>
                <a:cs typeface="+mn-lt"/>
              </a:rPr>
            </a:br>
            <a:endParaRPr lang="fr-BE">
              <a:solidFill>
                <a:srgbClr val="242424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fr-BE" b="1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Cours : </a:t>
            </a:r>
            <a:r>
              <a:rPr lang="fr-BE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 3 cours </a:t>
            </a:r>
            <a:endParaRPr lang="fr-FR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fr-BE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bloc 3 : NERF0001 (APP) et NERF 0535( techniques de neuro rééducation)</a:t>
            </a:r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Objectif :  </a:t>
            </a:r>
            <a:r>
              <a:rPr lang="fr-BE" sz="28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rendre concret ce qui est vu en théorie</a:t>
            </a:r>
          </a:p>
          <a:p>
            <a:r>
              <a:rPr lang="fr-BE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masters 1  :  </a:t>
            </a:r>
            <a:r>
              <a:rPr lang="fr-B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KINE0547-1</a:t>
            </a:r>
            <a:r>
              <a:rPr lang="fr-BE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 </a:t>
            </a:r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Objectif : </a:t>
            </a:r>
            <a:r>
              <a:rPr lang="fr-BE" sz="2800" dirty="0">
                <a:solidFill>
                  <a:srgbClr val="242424"/>
                </a:solidFill>
              </a:rPr>
              <a:t>permet de revoir la clinique avant l'examen final</a:t>
            </a:r>
            <a:br>
              <a:rPr lang="en-US" dirty="0"/>
            </a:b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buNone/>
            </a:pPr>
            <a:endParaRPr lang="fr-BE" dirty="0">
              <a:solidFill>
                <a:srgbClr val="242424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fr-BE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5762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FC3F35-43C8-16DC-EF36-D1D47E6E8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106" y="2770188"/>
            <a:ext cx="5479257" cy="1325563"/>
          </a:xfrm>
        </p:spPr>
        <p:txBody>
          <a:bodyPr/>
          <a:lstStyle/>
          <a:p>
            <a:r>
              <a:rPr lang="fr-FR" dirty="0">
                <a:ea typeface="Calibri Light"/>
                <a:cs typeface="Calibri Light"/>
              </a:rPr>
              <a:t>Allons dans le cours !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036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D85DA-EBFD-ECED-C09B-1C7102794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F288F7-F810-4AE2-F1EA-DCAEBC9BE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6" y="-4989"/>
            <a:ext cx="10515600" cy="846592"/>
          </a:xfrm>
        </p:spPr>
        <p:txBody>
          <a:bodyPr/>
          <a:lstStyle/>
          <a:p>
            <a:r>
              <a:rPr lang="fr-FR" dirty="0">
                <a:ea typeface="Calibri Light"/>
                <a:cs typeface="Calibri Light"/>
              </a:rPr>
              <a:t>La mise en place </a:t>
            </a: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6C014458-888B-C8C7-71DA-A9C06A584EA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BE" b="1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Le document : </a:t>
            </a:r>
            <a:endParaRPr lang="fr-BE">
              <a:solidFill>
                <a:srgbClr val="242424"/>
              </a:solidFill>
              <a:latin typeface="Calibri"/>
              <a:ea typeface="Calibri"/>
              <a:cs typeface="Calibri"/>
            </a:endParaRPr>
          </a:p>
          <a:p>
            <a:pPr>
              <a:buNone/>
            </a:pPr>
            <a:endParaRPr lang="fr-BE" b="1" dirty="0">
              <a:solidFill>
                <a:srgbClr val="242424"/>
              </a:solidFill>
              <a:latin typeface="Calibri"/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fr-BE" dirty="0">
              <a:solidFill>
                <a:srgbClr val="242424"/>
              </a:solidFill>
              <a:ea typeface="Calibri"/>
              <a:cs typeface="Calibri"/>
            </a:endParaRPr>
          </a:p>
          <a:p>
            <a:pPr marL="457200" lvl="1" indent="0">
              <a:buNone/>
            </a:pPr>
            <a:endParaRPr lang="fr-BE" dirty="0">
              <a:solidFill>
                <a:srgbClr val="242424"/>
              </a:solidFill>
              <a:ea typeface="+mn-lt"/>
              <a:cs typeface="+mn-lt"/>
            </a:endParaRPr>
          </a:p>
          <a:p>
            <a:pPr>
              <a:buNone/>
            </a:pPr>
            <a:endParaRPr lang="fr-BE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buNone/>
            </a:pPr>
            <a:endParaRPr lang="fr-BE" dirty="0">
              <a:solidFill>
                <a:srgbClr val="242424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fr-BE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54CEF8F-2508-00C6-C4CB-448954ADE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214582"/>
              </p:ext>
            </p:extLst>
          </p:nvPr>
        </p:nvGraphicFramePr>
        <p:xfrm>
          <a:off x="242049" y="1244913"/>
          <a:ext cx="11404600" cy="47548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702300">
                  <a:extLst>
                    <a:ext uri="{9D8B030D-6E8A-4147-A177-3AD203B41FA5}">
                      <a16:colId xmlns:a16="http://schemas.microsoft.com/office/drawing/2014/main" val="409871188"/>
                    </a:ext>
                  </a:extLst>
                </a:gridCol>
                <a:gridCol w="5702300">
                  <a:extLst>
                    <a:ext uri="{9D8B030D-6E8A-4147-A177-3AD203B41FA5}">
                      <a16:colId xmlns:a16="http://schemas.microsoft.com/office/drawing/2014/main" val="2139683438"/>
                    </a:ext>
                  </a:extLst>
                </a:gridCol>
              </a:tblGrid>
              <a:tr h="295961"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</a:rPr>
                        <a:t>Les avantages </a:t>
                      </a:r>
                      <a:endParaRPr lang="fr-FR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</a:rPr>
                        <a:t>Les inconvénients</a:t>
                      </a:r>
                      <a:endParaRPr lang="fr-FR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1149319"/>
                  </a:ext>
                </a:extLst>
              </a:tr>
              <a:tr h="3796035">
                <a:tc>
                  <a:txBody>
                    <a:bodyPr/>
                    <a:lstStyle/>
                    <a:p>
                      <a:pPr marL="283210" indent="-283210" algn="l" rtl="0" eaLnBrk="1" latinLnBrk="0" hangingPunct="1">
                        <a:buClrTx/>
                        <a:buSzPts val="2400"/>
                        <a:buFont typeface="Arial" panose="020F0502020204030204" pitchFamily="34" charset="0"/>
                        <a:buChar char="•"/>
                      </a:pPr>
                      <a:r>
                        <a:rPr lang="fr-FR" sz="18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Présentation</a:t>
                      </a:r>
                      <a:r>
                        <a:rPr lang="fr-FR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variée (mise en page)</a:t>
                      </a:r>
                      <a:endParaRPr lang="fr-FR" sz="1800" kern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l">
                        <a:buClrTx/>
                        <a:buSzPts val="2400"/>
                        <a:buNone/>
                      </a:pPr>
                      <a:endParaRPr lang="fr-FR" sz="18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283210" lvl="0" indent="-283210" algn="l">
                        <a:buClrTx/>
                        <a:buSzPts val="2400"/>
                        <a:buFont typeface="Arial" panose="020F0502020204030204" pitchFamily="34" charset="0"/>
                        <a:buChar char="•"/>
                      </a:pPr>
                      <a:r>
                        <a:rPr lang="fr-FR" sz="18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Compiler</a:t>
                      </a:r>
                      <a:r>
                        <a:rPr lang="fr-FR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plusieurs ressources au sein d'un même document </a:t>
                      </a:r>
                    </a:p>
                    <a:p>
                      <a:pPr marL="283210" lvl="0" indent="-283210" algn="l">
                        <a:buClrTx/>
                        <a:buSzPts val="2400"/>
                        <a:buFont typeface="Arial" panose="020F0502020204030204" pitchFamily="34" charset="0"/>
                        <a:buChar char="•"/>
                      </a:pPr>
                      <a:endParaRPr lang="fr-FR" sz="18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283210" lvl="0" indent="-283210" algn="l">
                        <a:buClrTx/>
                        <a:buSzPts val="2400"/>
                        <a:buFont typeface="Arial" panose="020F0502020204030204" pitchFamily="34" charset="0"/>
                        <a:buChar char="•"/>
                      </a:pPr>
                      <a:r>
                        <a:rPr lang="fr-FR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Accès à un </a:t>
                      </a:r>
                      <a:r>
                        <a:rPr lang="fr-FR" sz="18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éditeur de texte</a:t>
                      </a:r>
                      <a:r>
                        <a:rPr lang="fr-FR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qui propose diverses options de contenu et de mise en forme : </a:t>
                      </a:r>
                    </a:p>
                    <a:p>
                      <a:pPr marL="0" lvl="0" indent="0" algn="l">
                        <a:buClrTx/>
                        <a:buSzPts val="2400"/>
                        <a:buNone/>
                      </a:pP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</a:rPr>
                        <a:t>*Ajout textuel (</a:t>
                      </a:r>
                      <a:r>
                        <a:rPr lang="fr-FR" sz="1800" b="1" kern="1200" dirty="0">
                          <a:solidFill>
                            <a:srgbClr val="000000"/>
                          </a:solidFill>
                          <a:effectLst/>
                        </a:rPr>
                        <a:t>Consignes, contenu...)</a:t>
                      </a:r>
                      <a:endParaRPr lang="fr-FR" sz="1800" kern="12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lvl="0" indent="0" algn="l">
                        <a:buNone/>
                      </a:pP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</a:rPr>
                        <a:t>* Idéal pour incruster des</a:t>
                      </a:r>
                      <a:r>
                        <a:rPr lang="fr-FR" sz="1800" b="1" kern="1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</a:rPr>
                        <a:t>vidéos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buFont typeface="Arial"/>
                        <a:buChar char="•"/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</a:rPr>
                        <a:t>Image</a:t>
                      </a:r>
                    </a:p>
                    <a:p>
                      <a:pPr marL="342900" lvl="0" indent="-342900" algn="l">
                        <a:buFont typeface="Arial"/>
                        <a:buChar char="•"/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</a:rPr>
                        <a:t>Lien, PDF, pièce jointe...</a:t>
                      </a:r>
                    </a:p>
                    <a:p>
                      <a:pPr marL="342900" lvl="0" indent="-342900" algn="l">
                        <a:buFont typeface="Arial"/>
                        <a:buChar char="•"/>
                      </a:pPr>
                      <a:endParaRPr lang="fr-FR" sz="18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buFont typeface="Arial"/>
                        <a:buChar char="•"/>
                      </a:pP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</a:rPr>
                        <a:t>Ajouter des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</a:rPr>
                        <a:t>questions formatives</a:t>
                      </a:r>
                    </a:p>
                    <a:p>
                      <a:pPr marL="342900" lvl="0" indent="-342900" algn="l">
                        <a:buFont typeface="Arial"/>
                        <a:buChar char="•"/>
                      </a:pPr>
                      <a:endParaRPr lang="fr-FR" sz="18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buFont typeface="Arial"/>
                        <a:buChar char="•"/>
                      </a:pPr>
                      <a:r>
                        <a:rPr lang="fr-FR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Génération de PDF, impression ou téléchargement non proposés </a:t>
                      </a:r>
                      <a:endParaRPr lang="fr-FR" sz="18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3210" indent="-283210" algn="l" rtl="0" eaLnBrk="1" latinLnBrk="0" hangingPunct="1">
                        <a:buClrTx/>
                        <a:buSzPts val="2400"/>
                        <a:buFont typeface="Calibri" panose="020F0502020204030204" pitchFamily="34" charset="0"/>
                        <a:buChar char="-"/>
                      </a:pP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</a:rPr>
                        <a:t>Les contenus au sein d'un document ne peuvent pas facilement être déplacés ailleurs</a:t>
                      </a:r>
                      <a:endParaRPr lang="fr-FR" sz="1800" dirty="0">
                        <a:effectLst/>
                      </a:endParaRPr>
                    </a:p>
                    <a:p>
                      <a:pPr marL="283210" lvl="0" indent="-283210" algn="l">
                        <a:buClrTx/>
                        <a:buSzPts val="2400"/>
                        <a:buFont typeface="Calibri" panose="020F0502020204030204" pitchFamily="34" charset="0"/>
                        <a:buChar char="-"/>
                      </a:pPr>
                      <a:endParaRPr lang="fr-FR" sz="1800" kern="12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indent="-342900" algn="l" rtl="0" eaLnBrk="1" latinLnBrk="0" hangingPunct="1">
                        <a:buFont typeface="Calibri"/>
                        <a:buChar char="-"/>
                      </a:pPr>
                      <a:endParaRPr lang="fr-FR" sz="1800" kern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37821649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F47C091D-5491-E424-D724-07302648259B}"/>
              </a:ext>
            </a:extLst>
          </p:cNvPr>
          <p:cNvSpPr txBox="1"/>
          <p:nvPr/>
        </p:nvSpPr>
        <p:spPr>
          <a:xfrm>
            <a:off x="239486" y="838200"/>
            <a:ext cx="60960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200"/>
              </a:lnSpc>
            </a:pPr>
            <a:r>
              <a:rPr lang="fr-BE" sz="2400" b="1" dirty="0">
                <a:solidFill>
                  <a:srgbClr val="242424"/>
                </a:solidFill>
                <a:latin typeface="Calibri"/>
                <a:cs typeface="Segoe UI"/>
              </a:rPr>
              <a:t>1. Document </a:t>
            </a:r>
            <a:endParaRPr lang="fr-FR" dirty="0"/>
          </a:p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611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B5FF74-5C3F-EB2F-66C0-EE43327B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" y="-217"/>
            <a:ext cx="10515600" cy="1325563"/>
          </a:xfrm>
        </p:spPr>
        <p:txBody>
          <a:bodyPr/>
          <a:lstStyle/>
          <a:p>
            <a:r>
              <a:rPr lang="fr-FR" dirty="0">
                <a:ea typeface="Calibri Light"/>
                <a:cs typeface="Calibri Light"/>
              </a:rPr>
              <a:t>La mise en place </a:t>
            </a: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733FA73-1B2B-972D-150E-5A97ABA0BC6B}"/>
              </a:ext>
            </a:extLst>
          </p:cNvPr>
          <p:cNvSpPr txBox="1">
            <a:spLocks/>
          </p:cNvSpPr>
          <p:nvPr/>
        </p:nvSpPr>
        <p:spPr>
          <a:xfrm>
            <a:off x="838200" y="1428968"/>
            <a:ext cx="10515600" cy="47479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b="1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2. Sommaire pour les étudiants :</a:t>
            </a:r>
            <a:r>
              <a:rPr lang="fr-BE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 </a:t>
            </a:r>
            <a:endParaRPr lang="fr-FR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fr-BE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Uniquement sur un module d'apprentissage </a:t>
            </a:r>
            <a:endParaRPr lang="fr-FR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fr-FR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fr-BE" dirty="0">
                <a:solidFill>
                  <a:srgbClr val="242424"/>
                </a:solidFill>
                <a:ea typeface="+mn-lt"/>
                <a:cs typeface="+mn-lt"/>
              </a:rPr>
              <a:t>Spécifique au contenu du module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fr-BE" dirty="0">
              <a:solidFill>
                <a:srgbClr val="242424"/>
              </a:solidFill>
              <a:ea typeface="+mn-lt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fr-BE" dirty="0">
                <a:solidFill>
                  <a:srgbClr val="242424"/>
                </a:solidFill>
                <a:ea typeface="+mn-lt"/>
                <a:cs typeface="+mn-lt"/>
              </a:rPr>
              <a:t>Visible automatique quand on ouvre le premier document du module</a:t>
            </a:r>
            <a:endParaRPr lang="fr-BE" dirty="0"/>
          </a:p>
          <a:p>
            <a:pPr lvl="1">
              <a:buFont typeface="Courier New" panose="020B0604020202020204" pitchFamily="34" charset="0"/>
              <a:buChar char="o"/>
            </a:pPr>
            <a:endParaRPr lang="fr-BE" dirty="0">
              <a:solidFill>
                <a:srgbClr val="242424"/>
              </a:solidFill>
              <a:ea typeface="+mn-lt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fr-BE" dirty="0">
                <a:solidFill>
                  <a:srgbClr val="242424"/>
                </a:solidFill>
                <a:ea typeface="+mn-lt"/>
                <a:cs typeface="+mn-lt"/>
              </a:rPr>
              <a:t>3 types de navigation (cliquable): </a:t>
            </a:r>
            <a:endParaRPr lang="fr-BE" dirty="0"/>
          </a:p>
          <a:p>
            <a:pPr lvl="2">
              <a:buFont typeface="Wingdings" panose="020B0604020202020204" pitchFamily="34" charset="0"/>
              <a:buChar char="§"/>
            </a:pPr>
            <a:r>
              <a:rPr lang="fr-BE" dirty="0">
                <a:solidFill>
                  <a:srgbClr val="242424"/>
                </a:solidFill>
                <a:ea typeface="+mn-lt"/>
                <a:cs typeface="+mn-lt"/>
              </a:rPr>
              <a:t>Libre </a:t>
            </a:r>
            <a:endParaRPr lang="fr-BE" dirty="0">
              <a:solidFill>
                <a:srgbClr val="000000"/>
              </a:solidFill>
              <a:ea typeface="+mn-lt"/>
              <a:cs typeface="+mn-lt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fr-BE" dirty="0">
                <a:solidFill>
                  <a:srgbClr val="242424"/>
                </a:solidFill>
                <a:ea typeface="+mn-lt"/>
                <a:cs typeface="+mn-lt"/>
              </a:rPr>
              <a:t>Parcours progressif en fonction de la séquence imposée (ordre)</a:t>
            </a:r>
            <a:endParaRPr lang="fr-BE" dirty="0">
              <a:solidFill>
                <a:srgbClr val="000000"/>
              </a:solidFill>
              <a:ea typeface="+mn-lt"/>
              <a:cs typeface="+mn-lt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fr-BE" dirty="0">
                <a:solidFill>
                  <a:srgbClr val="242424"/>
                </a:solidFill>
                <a:ea typeface="+mn-lt"/>
                <a:cs typeface="+mn-lt"/>
              </a:rPr>
              <a:t>ou des conditions de diffusion (performance ou timing) </a:t>
            </a:r>
            <a:endParaRPr lang="fr-BE" dirty="0">
              <a:ea typeface="Calibri"/>
              <a:cs typeface="Calibri"/>
            </a:endParaRPr>
          </a:p>
          <a:p>
            <a:pPr marL="457200" lvl="1" indent="0">
              <a:buNone/>
            </a:pPr>
            <a:endParaRPr lang="fr-BE" dirty="0">
              <a:solidFill>
                <a:srgbClr val="242424"/>
              </a:solidFill>
              <a:ea typeface="+mn-lt"/>
              <a:cs typeface="+mn-lt"/>
            </a:endParaRPr>
          </a:p>
          <a:p>
            <a:pPr>
              <a:buNone/>
            </a:pPr>
            <a:endParaRPr lang="fr-BE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buNone/>
            </a:pPr>
            <a:endParaRPr lang="fr-BE" dirty="0">
              <a:solidFill>
                <a:srgbClr val="242424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fr-BE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4329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49593-07E8-FB27-5F61-BDA26E359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73A49A-6817-F1BF-0583-697E24884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37" y="135481"/>
            <a:ext cx="10515600" cy="1325563"/>
          </a:xfrm>
        </p:spPr>
        <p:txBody>
          <a:bodyPr/>
          <a:lstStyle/>
          <a:p>
            <a:r>
              <a:rPr lang="fr-FR" dirty="0">
                <a:ea typeface="Calibri Light"/>
                <a:cs typeface="Calibri Light"/>
              </a:rPr>
              <a:t>La mise en place </a:t>
            </a: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CC2A7DF-A1FC-14DB-15D9-46CA68BBE52B}"/>
              </a:ext>
            </a:extLst>
          </p:cNvPr>
          <p:cNvSpPr txBox="1">
            <a:spLocks/>
          </p:cNvSpPr>
          <p:nvPr/>
        </p:nvSpPr>
        <p:spPr>
          <a:xfrm>
            <a:off x="838200" y="1220201"/>
            <a:ext cx="10515600" cy="56248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BE" b="1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3. Test de vérification de connaissance (formatif ou diagnostic) :</a:t>
            </a:r>
            <a:r>
              <a:rPr lang="fr-BE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 </a:t>
            </a:r>
            <a:endParaRPr lang="fr-FR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buFont typeface="Calibri" panose="020B0604020202020204" pitchFamily="34" charset="0"/>
              <a:buChar char="-"/>
            </a:pPr>
            <a:endParaRPr lang="fr-BE" dirty="0">
              <a:solidFill>
                <a:srgbClr val="242424"/>
              </a:solidFill>
              <a:ea typeface="+mn-lt"/>
              <a:cs typeface="+mn-lt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fr-BE" dirty="0">
                <a:solidFill>
                  <a:srgbClr val="242424"/>
                </a:solidFill>
                <a:ea typeface="+mn-lt"/>
                <a:cs typeface="+mn-lt"/>
              </a:rPr>
              <a:t>Deux modalités : QCM et QRM</a:t>
            </a:r>
            <a:endParaRPr lang="fr-BE" dirty="0"/>
          </a:p>
          <a:p>
            <a:pPr>
              <a:buFont typeface="Calibri" panose="020B0604020202020204" pitchFamily="34" charset="0"/>
              <a:buChar char="-"/>
            </a:pPr>
            <a:endParaRPr lang="fr-BE" dirty="0">
              <a:solidFill>
                <a:srgbClr val="242424"/>
              </a:solidFill>
              <a:ea typeface="+mn-lt"/>
              <a:cs typeface="+mn-lt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fr-BE" dirty="0">
                <a:solidFill>
                  <a:srgbClr val="242424"/>
                </a:solidFill>
                <a:ea typeface="+mn-lt"/>
                <a:cs typeface="+mn-lt"/>
              </a:rPr>
              <a:t>Tentatives uniquement illimitées</a:t>
            </a:r>
            <a:endParaRPr lang="fr-BE" dirty="0">
              <a:solidFill>
                <a:srgbClr val="242424"/>
              </a:solidFill>
              <a:ea typeface="Calibri"/>
              <a:cs typeface="Calibri"/>
            </a:endParaRPr>
          </a:p>
          <a:p>
            <a:pPr>
              <a:buFont typeface="Calibri" panose="020B0604020202020204" pitchFamily="34" charset="0"/>
              <a:buChar char="-"/>
            </a:pPr>
            <a:endParaRPr lang="fr-BE" dirty="0">
              <a:solidFill>
                <a:srgbClr val="242424"/>
              </a:solidFill>
              <a:ea typeface="+mn-lt"/>
              <a:cs typeface="+mn-lt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fr-BE" dirty="0">
                <a:solidFill>
                  <a:srgbClr val="242424"/>
                </a:solidFill>
                <a:ea typeface="+mn-lt"/>
                <a:cs typeface="+mn-lt"/>
              </a:rPr>
              <a:t>FB instantané (pour toute la question) - Rouge ou vert</a:t>
            </a:r>
            <a:endParaRPr lang="fr-BE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buFont typeface="Calibri" panose="020B0604020202020204" pitchFamily="34" charset="0"/>
              <a:buChar char="-"/>
            </a:pPr>
            <a:endParaRPr lang="fr-BE" dirty="0">
              <a:solidFill>
                <a:srgbClr val="242424"/>
              </a:solidFill>
              <a:ea typeface="+mn-lt"/>
              <a:cs typeface="+mn-lt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fr-BE" dirty="0">
                <a:solidFill>
                  <a:srgbClr val="242424"/>
                </a:solidFill>
                <a:ea typeface="+mn-lt"/>
                <a:cs typeface="+mn-lt"/>
              </a:rPr>
              <a:t>Statistiques limitées: </a:t>
            </a:r>
            <a:endParaRPr lang="fr-BE" dirty="0">
              <a:solidFill>
                <a:srgbClr val="000000"/>
              </a:solidFill>
              <a:ea typeface="+mn-lt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fr-BE" dirty="0">
                <a:solidFill>
                  <a:srgbClr val="242424"/>
                </a:solidFill>
                <a:ea typeface="+mn-lt"/>
                <a:cs typeface="+mn-lt"/>
              </a:rPr>
              <a:t>Nombre d'étudiants qui ont répondu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r-BE" dirty="0">
                <a:solidFill>
                  <a:srgbClr val="242424"/>
                </a:solidFill>
                <a:ea typeface="+mn-lt"/>
                <a:cs typeface="+mn-lt"/>
              </a:rPr>
              <a:t>Nombre total de tentatives (tous étudiants confondus)</a:t>
            </a:r>
            <a:endParaRPr lang="fr-BE" dirty="0">
              <a:solidFill>
                <a:srgbClr val="242424"/>
              </a:solidFill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fr-BE" dirty="0">
                <a:solidFill>
                  <a:srgbClr val="242424"/>
                </a:solidFill>
                <a:ea typeface="+mn-lt"/>
                <a:cs typeface="+mn-lt"/>
              </a:rPr>
              <a:t>Nombre moyen et maximal de tentatives avant bonne réponse</a:t>
            </a:r>
            <a:endParaRPr lang="fr-BE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fr-BE" dirty="0">
                <a:solidFill>
                  <a:srgbClr val="242424"/>
                </a:solidFill>
                <a:ea typeface="+mn-lt"/>
                <a:cs typeface="+mn-lt"/>
              </a:rPr>
              <a:t>Difficulté </a:t>
            </a:r>
            <a:endParaRPr lang="fr-BE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fr-BE" dirty="0">
                <a:solidFill>
                  <a:srgbClr val="242424"/>
                </a:solidFill>
                <a:ea typeface="Calibri"/>
                <a:cs typeface="Calibri"/>
              </a:rPr>
              <a:t> % de bonnes/mauvaises réponses 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fr-BE" dirty="0">
              <a:solidFill>
                <a:srgbClr val="242424"/>
              </a:solidFill>
              <a:ea typeface="Calibri"/>
              <a:cs typeface="Calibri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fr-BE" dirty="0">
                <a:ea typeface="Calibri"/>
                <a:cs typeface="Calibri"/>
              </a:rPr>
              <a:t>Pas dans le carnet note (actions limitées)</a:t>
            </a:r>
          </a:p>
          <a:p>
            <a:pPr>
              <a:buFont typeface="Calibri" panose="020B0604020202020204" pitchFamily="34" charset="0"/>
              <a:buChar char="-"/>
            </a:pPr>
            <a:endParaRPr lang="fr-BE" dirty="0">
              <a:solidFill>
                <a:srgbClr val="242424"/>
              </a:solidFill>
              <a:ea typeface="+mn-lt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fr-BE" dirty="0">
              <a:solidFill>
                <a:srgbClr val="242424"/>
              </a:solidFill>
              <a:latin typeface="Calibri"/>
              <a:ea typeface="Calibri"/>
              <a:cs typeface="Calibri"/>
            </a:endParaRPr>
          </a:p>
          <a:p>
            <a:pPr marL="457200" lvl="1" indent="0">
              <a:buNone/>
            </a:pPr>
            <a:endParaRPr lang="fr-BE" dirty="0">
              <a:solidFill>
                <a:srgbClr val="242424"/>
              </a:solidFill>
              <a:latin typeface="Calibri"/>
              <a:ea typeface="Calibri"/>
              <a:cs typeface="Calibri"/>
            </a:endParaRPr>
          </a:p>
          <a:p>
            <a:pPr>
              <a:buNone/>
            </a:pPr>
            <a:endParaRPr lang="fr-BE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buNone/>
            </a:pPr>
            <a:endParaRPr lang="fr-BE" dirty="0">
              <a:solidFill>
                <a:srgbClr val="242424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fr-BE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8784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78E2C-FDCA-BC36-90D4-3181214F9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83494-81FF-49DD-2599-EE97483F9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L'évaluation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A6E247-A022-CD38-EA8B-FCE5EA4552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5216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E4A7D-D552-AFB6-FF9A-10D020C4D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DC128C9-8E4F-9240-35E7-10F7AB576223}"/>
              </a:ext>
            </a:extLst>
          </p:cNvPr>
          <p:cNvSpPr txBox="1">
            <a:spLocks/>
          </p:cNvSpPr>
          <p:nvPr/>
        </p:nvSpPr>
        <p:spPr>
          <a:xfrm>
            <a:off x="679784" y="365126"/>
            <a:ext cx="10674016" cy="1052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fr-FR" cap="all" dirty="0">
                <a:solidFill>
                  <a:srgbClr val="1A928B"/>
                </a:solidFill>
                <a:latin typeface="+mn-lt"/>
              </a:rPr>
              <a:t>Quand ? </a:t>
            </a:r>
            <a:br>
              <a:rPr lang="fr-FR" altLang="fr-FR" cap="all" dirty="0">
                <a:solidFill>
                  <a:srgbClr val="1A928B"/>
                </a:solidFill>
                <a:latin typeface="+mn-lt"/>
              </a:rPr>
            </a:br>
            <a:r>
              <a:rPr lang="fr-FR" altLang="fr-FR" sz="3600" cap="all" dirty="0">
                <a:solidFill>
                  <a:srgbClr val="1A928B"/>
                </a:solidFill>
                <a:latin typeface="+mn-lt"/>
              </a:rPr>
              <a:t>Les types d’évaluation</a:t>
            </a:r>
          </a:p>
        </p:txBody>
      </p:sp>
      <p:pic>
        <p:nvPicPr>
          <p:cNvPr id="5" name="Image 4" descr="i_icon_mini_calendar.png">
            <a:extLst>
              <a:ext uri="{FF2B5EF4-FFF2-40B4-BE49-F238E27FC236}">
                <a16:creationId xmlns:a16="http://schemas.microsoft.com/office/drawing/2014/main" id="{ED529E69-5D2D-4636-AD38-DCFA42228463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48129" y="4656663"/>
            <a:ext cx="977131" cy="1001059"/>
          </a:xfrm>
          <a:prstGeom prst="rect">
            <a:avLst/>
          </a:prstGeom>
        </p:spPr>
      </p:pic>
      <p:pic>
        <p:nvPicPr>
          <p:cNvPr id="6" name="Image 5" descr="report_icon.gif">
            <a:extLst>
              <a:ext uri="{FF2B5EF4-FFF2-40B4-BE49-F238E27FC236}">
                <a16:creationId xmlns:a16="http://schemas.microsoft.com/office/drawing/2014/main" id="{BBB14A49-A073-18BF-52DD-C72C297507FE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7488" y="148298"/>
            <a:ext cx="981423" cy="998631"/>
          </a:xfrm>
          <a:prstGeom prst="rect">
            <a:avLst/>
          </a:prstGeom>
        </p:spPr>
      </p:pic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ABE72975-680C-D755-22E7-36600B454E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2688083"/>
              </p:ext>
            </p:extLst>
          </p:nvPr>
        </p:nvGraphicFramePr>
        <p:xfrm>
          <a:off x="980574" y="1484783"/>
          <a:ext cx="10497552" cy="4600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Espace réservé du numéro de diapositive 86">
            <a:extLst>
              <a:ext uri="{FF2B5EF4-FFF2-40B4-BE49-F238E27FC236}">
                <a16:creationId xmlns:a16="http://schemas.microsoft.com/office/drawing/2014/main" id="{6ED464D6-E731-B37C-47FA-976062BF0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DC705EA-3413-41E7-A2AF-C4BC20666E4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154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973906-1449-1DDE-8FDA-B0625EF7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Liste des thèmes et des nouveautés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5466F0-5D06-9ECB-E33F-8172895B754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5000000000000000000" pitchFamily="2" charset="2"/>
              <a:buChar char="•"/>
            </a:pPr>
            <a:r>
              <a:rPr lang="fr-BE" dirty="0"/>
              <a:t>Les badges (réussite) + exemple d'usage</a:t>
            </a:r>
            <a:endParaRPr lang="fr-FR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fr-BE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fr-BE" dirty="0"/>
              <a:t>Le document + exemple d'usage</a:t>
            </a:r>
            <a:endParaRPr lang="fr-BE" dirty="0">
              <a:ea typeface="Calibri" panose="020F0502020204030204"/>
              <a:cs typeface="Calibri" panose="020F0502020204030204"/>
            </a:endParaRPr>
          </a:p>
          <a:p>
            <a:pPr lvl="1">
              <a:buFont typeface="Courier New" panose="05000000000000000000" pitchFamily="2" charset="2"/>
              <a:buChar char="o"/>
            </a:pPr>
            <a:r>
              <a:rPr lang="fr-BE" dirty="0"/>
              <a:t>Structure </a:t>
            </a:r>
            <a:endParaRPr lang="fr-BE" dirty="0">
              <a:ea typeface="Calibri"/>
              <a:cs typeface="Calibri"/>
            </a:endParaRPr>
          </a:p>
          <a:p>
            <a:pPr lvl="1">
              <a:buFont typeface="Courier New" panose="05000000000000000000" pitchFamily="2" charset="2"/>
              <a:buChar char="o"/>
            </a:pPr>
            <a:r>
              <a:rPr lang="fr-BE" dirty="0">
                <a:ea typeface="Calibri"/>
                <a:cs typeface="Calibri"/>
              </a:rPr>
              <a:t>Sommaire</a:t>
            </a:r>
          </a:p>
          <a:p>
            <a:pPr lvl="1">
              <a:buFont typeface="Courier New" panose="05000000000000000000" pitchFamily="2" charset="2"/>
              <a:buChar char="o"/>
            </a:pPr>
            <a:r>
              <a:rPr lang="fr-BE" dirty="0"/>
              <a:t>Question de vérification de connaissance</a:t>
            </a:r>
            <a:endParaRPr lang="fr-BE" dirty="0">
              <a:ea typeface="Calibri" panose="020F0502020204030204"/>
              <a:cs typeface="Calibri" panose="020F0502020204030204"/>
            </a:endParaRPr>
          </a:p>
          <a:p>
            <a:pPr marL="457200" lvl="1" indent="0">
              <a:buNone/>
            </a:pPr>
            <a:endParaRPr lang="fr-BE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fr-BE" dirty="0"/>
              <a:t>Les évaluations</a:t>
            </a:r>
            <a:endParaRPr lang="fr-BE" dirty="0">
              <a:ea typeface="Calibri" panose="020F0502020204030204"/>
              <a:cs typeface="Calibri" panose="020F0502020204030204"/>
            </a:endParaRPr>
          </a:p>
          <a:p>
            <a:pPr lvl="1">
              <a:buFont typeface="Courier New" panose="05000000000000000000" pitchFamily="2" charset="2"/>
              <a:buChar char="o"/>
            </a:pPr>
            <a:r>
              <a:rPr lang="fr-BE" dirty="0"/>
              <a:t>Les moments de l’évaluation </a:t>
            </a:r>
            <a:endParaRPr lang="fr-BE" dirty="0">
              <a:ea typeface="Calibri" panose="020F0502020204030204"/>
              <a:cs typeface="Calibri" panose="020F0502020204030204"/>
            </a:endParaRPr>
          </a:p>
          <a:p>
            <a:pPr lvl="1">
              <a:buFont typeface="Courier New" panose="05000000000000000000" pitchFamily="2" charset="2"/>
              <a:buChar char="o"/>
            </a:pPr>
            <a:r>
              <a:rPr lang="fr-BE" dirty="0"/>
              <a:t>Conseils pour l’évaluation certificative </a:t>
            </a:r>
            <a:endParaRPr lang="fr-BE" dirty="0">
              <a:ea typeface="Calibri" panose="020F0502020204030204"/>
              <a:cs typeface="Calibri" panose="020F0502020204030204"/>
            </a:endParaRPr>
          </a:p>
          <a:p>
            <a:pPr lvl="1">
              <a:buFont typeface="Courier New" panose="05000000000000000000" pitchFamily="2" charset="2"/>
              <a:buChar char="o"/>
            </a:pPr>
            <a:r>
              <a:rPr lang="fr-BE" dirty="0"/>
              <a:t>Nouveauté : Tag sur une question</a:t>
            </a:r>
            <a:endParaRPr lang="fr-BE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1" name="Picture 2" descr="Summer Opportunities - Olympia High School">
            <a:extLst>
              <a:ext uri="{FF2B5EF4-FFF2-40B4-BE49-F238E27FC236}">
                <a16:creationId xmlns:a16="http://schemas.microsoft.com/office/drawing/2014/main" id="{BBF8E64B-5E1D-866F-D9F3-6274C1BB5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9" t="15207" r="11005" b="15207"/>
          <a:stretch>
            <a:fillRect/>
          </a:stretch>
        </p:blipFill>
        <p:spPr bwMode="auto">
          <a:xfrm rot="20220000">
            <a:off x="1139115" y="3893052"/>
            <a:ext cx="471919" cy="37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ummer Opportunities - Olympia High School">
            <a:extLst>
              <a:ext uri="{FF2B5EF4-FFF2-40B4-BE49-F238E27FC236}">
                <a16:creationId xmlns:a16="http://schemas.microsoft.com/office/drawing/2014/main" id="{A468EA8E-D8BA-D169-2A1B-54E4D0449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9" t="15207" r="11005" b="15207"/>
          <a:stretch>
            <a:fillRect/>
          </a:stretch>
        </p:blipFill>
        <p:spPr bwMode="auto">
          <a:xfrm rot="20220000">
            <a:off x="1097360" y="3517272"/>
            <a:ext cx="471919" cy="37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ummer Opportunities - Olympia High School">
            <a:extLst>
              <a:ext uri="{FF2B5EF4-FFF2-40B4-BE49-F238E27FC236}">
                <a16:creationId xmlns:a16="http://schemas.microsoft.com/office/drawing/2014/main" id="{A0BF420F-585B-0265-EE7D-DAAA4CBFD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9" t="15207" r="11005" b="15207"/>
          <a:stretch>
            <a:fillRect/>
          </a:stretch>
        </p:blipFill>
        <p:spPr bwMode="auto">
          <a:xfrm rot="20220000">
            <a:off x="1097360" y="3183244"/>
            <a:ext cx="471919" cy="37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ummer Opportunities - Olympia High School">
            <a:extLst>
              <a:ext uri="{FF2B5EF4-FFF2-40B4-BE49-F238E27FC236}">
                <a16:creationId xmlns:a16="http://schemas.microsoft.com/office/drawing/2014/main" id="{D91B2AE8-8556-5333-2546-A88F8E0B4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9" t="15207" r="11005" b="15207"/>
          <a:stretch>
            <a:fillRect/>
          </a:stretch>
        </p:blipFill>
        <p:spPr bwMode="auto">
          <a:xfrm rot="20220000">
            <a:off x="606756" y="1899326"/>
            <a:ext cx="471919" cy="37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ummer Opportunities - Olympia High School">
            <a:extLst>
              <a:ext uri="{FF2B5EF4-FFF2-40B4-BE49-F238E27FC236}">
                <a16:creationId xmlns:a16="http://schemas.microsoft.com/office/drawing/2014/main" id="{884E6B69-2530-D190-5220-C38B55CBC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9" t="15207" r="11005" b="15207"/>
          <a:stretch>
            <a:fillRect/>
          </a:stretch>
        </p:blipFill>
        <p:spPr bwMode="auto">
          <a:xfrm rot="20220000">
            <a:off x="1097361" y="5730203"/>
            <a:ext cx="471919" cy="37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710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1D55D-C591-FCD1-CF43-295D80987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>
            <a:extLst>
              <a:ext uri="{FF2B5EF4-FFF2-40B4-BE49-F238E27FC236}">
                <a16:creationId xmlns:a16="http://schemas.microsoft.com/office/drawing/2014/main" id="{EF05174C-470C-B679-6281-CD98009E4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BE" dirty="0"/>
              <a:t>Les outils disponibles : </a:t>
            </a:r>
            <a:endParaRPr lang="fr-BE" b="1" dirty="0"/>
          </a:p>
        </p:txBody>
      </p:sp>
      <p:sp>
        <p:nvSpPr>
          <p:cNvPr id="15" name="AutoShape 2" descr="RÃ©sultat de recherche d'images pour &quot;Ã©valuation scolaire&quot;">
            <a:extLst>
              <a:ext uri="{FF2B5EF4-FFF2-40B4-BE49-F238E27FC236}">
                <a16:creationId xmlns:a16="http://schemas.microsoft.com/office/drawing/2014/main" id="{52E8BE4B-4FB3-24CC-7C0C-756FFF914A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78D4417-387E-E5D9-C43B-5FFA7A431E0D}"/>
              </a:ext>
            </a:extLst>
          </p:cNvPr>
          <p:cNvSpPr txBox="1"/>
          <p:nvPr/>
        </p:nvSpPr>
        <p:spPr>
          <a:xfrm>
            <a:off x="2412402" y="3826993"/>
            <a:ext cx="83754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BE" dirty="0"/>
              <a:t>Test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399A3F7-FCE9-4ED9-EAED-7D6C9F908E5C}"/>
              </a:ext>
            </a:extLst>
          </p:cNvPr>
          <p:cNvSpPr txBox="1"/>
          <p:nvPr/>
        </p:nvSpPr>
        <p:spPr>
          <a:xfrm>
            <a:off x="8402526" y="3829680"/>
            <a:ext cx="115212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BE" dirty="0"/>
              <a:t>Devoir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E5E5DCC-EA94-A8BC-E51E-0E23006549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946" r="3955"/>
          <a:stretch/>
        </p:blipFill>
        <p:spPr bwMode="auto">
          <a:xfrm>
            <a:off x="8052580" y="2405965"/>
            <a:ext cx="1295400" cy="1471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F354497-CF8E-665B-60CD-7884BA8BFC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809"/>
          <a:stretch/>
        </p:blipFill>
        <p:spPr bwMode="auto">
          <a:xfrm>
            <a:off x="1962976" y="2498544"/>
            <a:ext cx="1348740" cy="1353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63" name="Picture 15" descr="Illustration Man Taking Online College Exam: Vector có sẵn (miễn phí bản  quyền) 2098475785 | Shutterstock">
            <a:extLst>
              <a:ext uri="{FF2B5EF4-FFF2-40B4-BE49-F238E27FC236}">
                <a16:creationId xmlns:a16="http://schemas.microsoft.com/office/drawing/2014/main" id="{F544EF8E-26B9-15E9-E6D0-306F09684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4" b="7594"/>
          <a:stretch>
            <a:fillRect/>
          </a:stretch>
        </p:blipFill>
        <p:spPr bwMode="auto">
          <a:xfrm>
            <a:off x="3969566" y="2149642"/>
            <a:ext cx="3261413" cy="246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408477A-7FEC-B743-83A5-0DA603BF7845}"/>
              </a:ext>
            </a:extLst>
          </p:cNvPr>
          <p:cNvSpPr/>
          <p:nvPr/>
        </p:nvSpPr>
        <p:spPr>
          <a:xfrm>
            <a:off x="1202155" y="4988875"/>
            <a:ext cx="9584657" cy="1375705"/>
          </a:xfrm>
          <a:prstGeom prst="round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" name="Image 1" descr="Une image contenant croquis, clipart, dessin, émoticône&#10;&#10;Le contenu généré par l’IA peut être incorrect.">
            <a:extLst>
              <a:ext uri="{FF2B5EF4-FFF2-40B4-BE49-F238E27FC236}">
                <a16:creationId xmlns:a16="http://schemas.microsoft.com/office/drawing/2014/main" id="{086F3E5D-E2D8-2FAF-AA22-2DE3F780BF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928" t="-279" r="2303" b="10000"/>
          <a:stretch>
            <a:fillRect/>
          </a:stretch>
        </p:blipFill>
        <p:spPr>
          <a:xfrm>
            <a:off x="2410980" y="5097239"/>
            <a:ext cx="1023802" cy="755426"/>
          </a:xfrm>
          <a:prstGeom prst="rect">
            <a:avLst/>
          </a:prstGeom>
        </p:spPr>
      </p:pic>
      <p:pic>
        <p:nvPicPr>
          <p:cNvPr id="4" name="Image 3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07CF100B-BBD4-4072-F311-C151702C33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8847" r="46267" b="25150"/>
          <a:stretch>
            <a:fillRect/>
          </a:stretch>
        </p:blipFill>
        <p:spPr>
          <a:xfrm>
            <a:off x="2373211" y="5969113"/>
            <a:ext cx="1353641" cy="285266"/>
          </a:xfrm>
          <a:prstGeom prst="rect">
            <a:avLst/>
          </a:prstGeom>
        </p:spPr>
      </p:pic>
      <p:pic>
        <p:nvPicPr>
          <p:cNvPr id="5" name="Image 4" descr="Une image contenant croquis, clé, outil, conception&#10;&#10;Le contenu généré par l’IA peut être incorrect.">
            <a:extLst>
              <a:ext uri="{FF2B5EF4-FFF2-40B4-BE49-F238E27FC236}">
                <a16:creationId xmlns:a16="http://schemas.microsoft.com/office/drawing/2014/main" id="{D2B2D9B9-7149-3D52-C558-0A557E58781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-10121" r="7229" b="591"/>
          <a:stretch>
            <a:fillRect/>
          </a:stretch>
        </p:blipFill>
        <p:spPr>
          <a:xfrm>
            <a:off x="5197213" y="4929293"/>
            <a:ext cx="802666" cy="919367"/>
          </a:xfrm>
          <a:prstGeom prst="rect">
            <a:avLst/>
          </a:prstGeom>
        </p:spPr>
      </p:pic>
      <p:pic>
        <p:nvPicPr>
          <p:cNvPr id="6" name="Image 5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B7772685-D242-69D2-3B53-AE475AE82A3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9788" r="59091" b="23974"/>
          <a:stretch>
            <a:fillRect/>
          </a:stretch>
        </p:blipFill>
        <p:spPr>
          <a:xfrm>
            <a:off x="5200064" y="5965212"/>
            <a:ext cx="907916" cy="294076"/>
          </a:xfrm>
          <a:prstGeom prst="rect">
            <a:avLst/>
          </a:prstGeom>
        </p:spPr>
      </p:pic>
      <p:pic>
        <p:nvPicPr>
          <p:cNvPr id="7" name="Image 6" descr="Une image contenant croquis, conception&#10;&#10;Le contenu généré par l’IA peut être incorrect.">
            <a:extLst>
              <a:ext uri="{FF2B5EF4-FFF2-40B4-BE49-F238E27FC236}">
                <a16:creationId xmlns:a16="http://schemas.microsoft.com/office/drawing/2014/main" id="{C19331BC-ECD7-D619-AF6B-2CCB4B831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1345" y="5096724"/>
            <a:ext cx="832018" cy="748537"/>
          </a:xfrm>
          <a:prstGeom prst="rect">
            <a:avLst/>
          </a:prstGeom>
        </p:spPr>
      </p:pic>
      <p:pic>
        <p:nvPicPr>
          <p:cNvPr id="8" name="Image 7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57D3C13E-C1CC-A18D-2A06-F10B7DDFCB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2624" y="5971845"/>
            <a:ext cx="2317459" cy="396555"/>
          </a:xfrm>
          <a:prstGeom prst="rect">
            <a:avLst/>
          </a:prstGeom>
        </p:spPr>
      </p:pic>
      <p:pic>
        <p:nvPicPr>
          <p:cNvPr id="9" name="Image 8" descr="Une image contenant texte, Police, capture d’écran, blanc&#10;&#10;Le contenu généré par l’IA peut être incorrect.">
            <a:extLst>
              <a:ext uri="{FF2B5EF4-FFF2-40B4-BE49-F238E27FC236}">
                <a16:creationId xmlns:a16="http://schemas.microsoft.com/office/drawing/2014/main" id="{8AF40D58-6C4D-7D18-BED0-729CF8CDCEC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089" t="19944" r="85225" b="31207"/>
          <a:stretch>
            <a:fillRect/>
          </a:stretch>
        </p:blipFill>
        <p:spPr>
          <a:xfrm>
            <a:off x="10274476" y="623683"/>
            <a:ext cx="918924" cy="1092431"/>
          </a:xfrm>
          <a:prstGeom prst="rect">
            <a:avLst/>
          </a:prstGeom>
        </p:spPr>
      </p:pic>
      <p:pic>
        <p:nvPicPr>
          <p:cNvPr id="10" name="Image 9" descr="Une image contenant texte, Police, blanc, logo&#10;&#10;Le contenu généré par l’IA peut être incorrect.">
            <a:extLst>
              <a:ext uri="{FF2B5EF4-FFF2-40B4-BE49-F238E27FC236}">
                <a16:creationId xmlns:a16="http://schemas.microsoft.com/office/drawing/2014/main" id="{012119C8-C51D-8315-925D-17C4EEF4928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8156" t="3679" r="62292" b="5431"/>
          <a:stretch>
            <a:fillRect/>
          </a:stretch>
        </p:blipFill>
        <p:spPr>
          <a:xfrm>
            <a:off x="505072" y="3500921"/>
            <a:ext cx="723275" cy="95451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BBB2B3B-F9E2-2272-10A6-0DE3E57E2D4B}"/>
              </a:ext>
            </a:extLst>
          </p:cNvPr>
          <p:cNvSpPr txBox="1"/>
          <p:nvPr/>
        </p:nvSpPr>
        <p:spPr>
          <a:xfrm>
            <a:off x="230786" y="4411542"/>
            <a:ext cx="128639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BE" dirty="0">
                <a:ea typeface="Calibri"/>
                <a:cs typeface="Calibri"/>
              </a:rPr>
              <a:t>Formulaire </a:t>
            </a:r>
            <a:endParaRPr lang="fr-BE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18383404-BDB9-7643-AA16-1F19097FD9C9}"/>
              </a:ext>
            </a:extLst>
          </p:cNvPr>
          <p:cNvSpPr/>
          <p:nvPr/>
        </p:nvSpPr>
        <p:spPr>
          <a:xfrm>
            <a:off x="231386" y="3506628"/>
            <a:ext cx="1286165" cy="1250445"/>
          </a:xfrm>
          <a:prstGeom prst="round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59F677C-6E18-EF26-9B47-094C87050138}"/>
              </a:ext>
            </a:extLst>
          </p:cNvPr>
          <p:cNvSpPr txBox="1"/>
          <p:nvPr/>
        </p:nvSpPr>
        <p:spPr>
          <a:xfrm>
            <a:off x="9813196" y="1718445"/>
            <a:ext cx="19440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BE" dirty="0"/>
              <a:t>Grille d'évaluation 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DCD58CF9-5400-F31D-64E5-3588C35AE25F}"/>
              </a:ext>
            </a:extLst>
          </p:cNvPr>
          <p:cNvSpPr/>
          <p:nvPr/>
        </p:nvSpPr>
        <p:spPr>
          <a:xfrm>
            <a:off x="9803359" y="375121"/>
            <a:ext cx="1964658" cy="1782800"/>
          </a:xfrm>
          <a:prstGeom prst="round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035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449E8-7688-F010-52C9-CA6E7E6DC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6097A4-686F-7C24-8546-FB250993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6" y="-4989"/>
            <a:ext cx="10515600" cy="846592"/>
          </a:xfrm>
        </p:spPr>
        <p:txBody>
          <a:bodyPr/>
          <a:lstStyle/>
          <a:p>
            <a:r>
              <a:rPr lang="fr-FR" dirty="0">
                <a:ea typeface="Calibri Light"/>
                <a:cs typeface="Calibri Light"/>
              </a:rPr>
              <a:t>Avantages</a:t>
            </a: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12D1D62-1483-53C0-CD77-23489A34223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BE" b="1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Le document : </a:t>
            </a:r>
            <a:endParaRPr lang="fr-BE">
              <a:solidFill>
                <a:srgbClr val="242424"/>
              </a:solidFill>
              <a:latin typeface="Calibri"/>
              <a:ea typeface="Calibri"/>
              <a:cs typeface="Calibri"/>
            </a:endParaRPr>
          </a:p>
          <a:p>
            <a:pPr>
              <a:buNone/>
            </a:pPr>
            <a:endParaRPr lang="fr-BE" b="1" dirty="0">
              <a:solidFill>
                <a:srgbClr val="242424"/>
              </a:solidFill>
              <a:latin typeface="Calibri"/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fr-BE" dirty="0">
              <a:solidFill>
                <a:srgbClr val="242424"/>
              </a:solidFill>
              <a:ea typeface="Calibri"/>
              <a:cs typeface="Calibri"/>
            </a:endParaRPr>
          </a:p>
          <a:p>
            <a:pPr marL="457200" lvl="1" indent="0">
              <a:buNone/>
            </a:pPr>
            <a:endParaRPr lang="fr-BE" dirty="0">
              <a:solidFill>
                <a:srgbClr val="242424"/>
              </a:solidFill>
              <a:ea typeface="+mn-lt"/>
              <a:cs typeface="+mn-lt"/>
            </a:endParaRPr>
          </a:p>
          <a:p>
            <a:pPr>
              <a:buNone/>
            </a:pPr>
            <a:endParaRPr lang="fr-BE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buNone/>
            </a:pPr>
            <a:endParaRPr lang="fr-BE" dirty="0">
              <a:solidFill>
                <a:srgbClr val="242424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fr-BE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645F82A-2AAB-D460-BBFE-1EA35E058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700064"/>
              </p:ext>
            </p:extLst>
          </p:nvPr>
        </p:nvGraphicFramePr>
        <p:xfrm>
          <a:off x="242049" y="672165"/>
          <a:ext cx="11404600" cy="579385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702300">
                  <a:extLst>
                    <a:ext uri="{9D8B030D-6E8A-4147-A177-3AD203B41FA5}">
                      <a16:colId xmlns:a16="http://schemas.microsoft.com/office/drawing/2014/main" val="409871188"/>
                    </a:ext>
                  </a:extLst>
                </a:gridCol>
                <a:gridCol w="5702300">
                  <a:extLst>
                    <a:ext uri="{9D8B030D-6E8A-4147-A177-3AD203B41FA5}">
                      <a16:colId xmlns:a16="http://schemas.microsoft.com/office/drawing/2014/main" val="2139683438"/>
                    </a:ext>
                  </a:extLst>
                </a:gridCol>
              </a:tblGrid>
              <a:tr h="571028"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</a:rPr>
                        <a:t>Le test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</a:rPr>
                        <a:t>Le devoir</a:t>
                      </a:r>
                      <a:endParaRPr lang="fr-FR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1149319"/>
                  </a:ext>
                </a:extLst>
              </a:tr>
              <a:tr h="5222825">
                <a:tc>
                  <a:txBody>
                    <a:bodyPr/>
                    <a:lstStyle/>
                    <a:p>
                      <a:pPr marL="283210" lvl="0" indent="-283210" algn="l">
                        <a:buClrTx/>
                        <a:buSzPts val="2400"/>
                        <a:buFont typeface="Arial" panose="020F0502020204030204" pitchFamily="34" charset="0"/>
                        <a:buChar char="•"/>
                      </a:pPr>
                      <a:r>
                        <a:rPr lang="fr-FR" sz="20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Plusieurs modalités de questions</a:t>
                      </a:r>
                    </a:p>
                    <a:p>
                      <a:pPr marL="0" lvl="0" indent="0" algn="l">
                        <a:buClrTx/>
                        <a:buSzPts val="2400"/>
                        <a:buNone/>
                      </a:pPr>
                      <a:endParaRPr lang="fr-FR" sz="2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283210" lvl="0" indent="-283210" algn="l">
                        <a:buClrTx/>
                        <a:buSzPts val="2400"/>
                        <a:buFont typeface="Arial" panose="020F0502020204030204" pitchFamily="34" charset="0"/>
                        <a:buChar char="•"/>
                      </a:pPr>
                      <a:r>
                        <a:rPr lang="fr-FR" sz="20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Correction automatique - grille d'évaluation </a:t>
                      </a:r>
                      <a:endParaRPr lang="fr-FR" sz="2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342900" lvl="0" indent="-342900" algn="l">
                        <a:buFont typeface="Arial"/>
                        <a:buChar char="•"/>
                      </a:pPr>
                      <a:endParaRPr lang="fr-FR" sz="2000" kern="12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lvl="0" indent="-342900" algn="l">
                        <a:buFont typeface="Arial"/>
                        <a:buChar char="•"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effectLst/>
                        </a:rPr>
                        <a:t>Feedback par réponses </a:t>
                      </a:r>
                    </a:p>
                    <a:p>
                      <a:pPr marL="342900" lvl="0" indent="-342900" algn="l">
                        <a:buFont typeface="Arial"/>
                        <a:buChar char="•"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effectLst/>
                        </a:rPr>
                        <a:t>Feedback global (textuel, audio, vidéo)</a:t>
                      </a:r>
                    </a:p>
                    <a:p>
                      <a:pPr marL="342900" lvl="0" indent="-342900" algn="l">
                        <a:buFont typeface="Arial"/>
                        <a:buChar char="•"/>
                      </a:pPr>
                      <a:endParaRPr lang="fr-FR" sz="2000" kern="12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lvl="0" indent="-342900" algn="l">
                        <a:buFont typeface="Arial"/>
                        <a:buChar char="•"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effectLst/>
                        </a:rPr>
                        <a:t>Centre de notes </a:t>
                      </a:r>
                    </a:p>
                    <a:p>
                      <a:pPr marL="342900" lvl="0" indent="-342900" algn="l">
                        <a:buFont typeface="Arial"/>
                        <a:buChar char="•"/>
                      </a:pPr>
                      <a:endParaRPr lang="fr-FR" sz="2000" kern="12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lvl="0" indent="-342900" algn="l">
                        <a:buFont typeface="Arial"/>
                        <a:buChar char="•"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effectLst/>
                        </a:rPr>
                        <a:t>Tirage aléatoire des questions </a:t>
                      </a:r>
                    </a:p>
                    <a:p>
                      <a:pPr marL="342900" lvl="0" indent="-342900" algn="l">
                        <a:buFont typeface="Arial"/>
                        <a:buChar char="•"/>
                      </a:pPr>
                      <a:endParaRPr lang="fr-FR" sz="2000" kern="12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lvl="0" indent="-342900" algn="l">
                        <a:buFont typeface="Arial"/>
                        <a:buChar char="•"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effectLst/>
                        </a:rPr>
                        <a:t>Condition de diffusion (Adhésion, date et heure, performance)</a:t>
                      </a:r>
                    </a:p>
                    <a:p>
                      <a:pPr marL="342900" lvl="0" indent="-342900" algn="l">
                        <a:buFont typeface="Arial"/>
                        <a:buChar char="•"/>
                      </a:pPr>
                      <a:endParaRPr lang="fr-FR" sz="2000" kern="12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lvl="0" indent="-342900" algn="l">
                        <a:buFont typeface="Arial"/>
                        <a:buChar char="•"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effectLst/>
                        </a:rPr>
                        <a:t>Paramétrage personnalisable </a:t>
                      </a:r>
                    </a:p>
                    <a:p>
                      <a:pPr marL="342900" lvl="0" indent="-342900" algn="l">
                        <a:buFont typeface="Arial"/>
                        <a:buChar char="•"/>
                      </a:pPr>
                      <a:endParaRPr lang="fr-FR" sz="2000" kern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3210" indent="-283210" algn="l" rtl="0" eaLnBrk="1" latinLnBrk="0" hangingPunct="1">
                        <a:buClrTx/>
                        <a:buSzPts val="2400"/>
                        <a:buFont typeface="Calibri" panose="020F0502020204030204" pitchFamily="34" charset="0"/>
                        <a:buChar char="-"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effectLst/>
                        </a:rPr>
                        <a:t>Centraliser la réception et la correction</a:t>
                      </a:r>
                      <a:endParaRPr lang="fr-FR" sz="2000" dirty="0"/>
                    </a:p>
                    <a:p>
                      <a:pPr marL="283210" lvl="0" indent="-283210" algn="l">
                        <a:buClrTx/>
                        <a:buSzPts val="2400"/>
                        <a:buFont typeface="Calibri" panose="020F0502020204030204" pitchFamily="34" charset="0"/>
                        <a:buChar char="-"/>
                      </a:pPr>
                      <a:endParaRPr lang="fr-FR" sz="2000" kern="12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83210" lvl="0" indent="-283210" algn="l">
                        <a:buClrTx/>
                        <a:buSzPts val="2400"/>
                        <a:buFont typeface="Calibri" panose="020F0502020204030204" pitchFamily="34" charset="0"/>
                        <a:buChar char="-"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effectLst/>
                        </a:rPr>
                        <a:t>Grille de correction</a:t>
                      </a:r>
                      <a:endParaRPr lang="fr-FR" sz="2000" dirty="0"/>
                    </a:p>
                    <a:p>
                      <a:pPr marL="283210" lvl="0" indent="-283210" algn="l">
                        <a:buClrTx/>
                        <a:buSzPts val="2400"/>
                        <a:buFont typeface="Calibri" panose="020F0502020204030204" pitchFamily="34" charset="0"/>
                        <a:buChar char="-"/>
                      </a:pPr>
                      <a:endParaRPr lang="fr-FR" sz="2000" kern="12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83210" lvl="0" indent="-283210" algn="l">
                        <a:buClrTx/>
                        <a:buSzPts val="2400"/>
                        <a:buFont typeface="Calibri" panose="020F0502020204030204" pitchFamily="34" charset="0"/>
                        <a:buChar char="-"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effectLst/>
                        </a:rPr>
                        <a:t>Accusé de réception</a:t>
                      </a:r>
                      <a:endParaRPr lang="fr-FR" sz="2000"/>
                    </a:p>
                    <a:p>
                      <a:pPr marL="283210" lvl="0" indent="-283210" algn="l">
                        <a:buClrTx/>
                        <a:buSzPts val="2400"/>
                        <a:buFont typeface="Calibri" panose="020F0502020204030204" pitchFamily="34" charset="0"/>
                        <a:buChar char="-"/>
                      </a:pPr>
                      <a:endParaRPr lang="fr-FR" sz="2000" kern="12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83210" lvl="0" indent="-283210" algn="l">
                        <a:buClrTx/>
                        <a:buSzPts val="2400"/>
                        <a:buFont typeface="Calibri" panose="020F0502020204030204" pitchFamily="34" charset="0"/>
                        <a:buChar char="-"/>
                      </a:pPr>
                      <a:r>
                        <a:rPr lang="fr-FR" sz="2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Feedback (textuel, audio, vidéo) et annotation sur la production</a:t>
                      </a:r>
                      <a:endParaRPr lang="fr-FR" sz="2000" kern="12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83210" lvl="0" indent="-283210" algn="l">
                        <a:buClrTx/>
                        <a:buSzPts val="2400"/>
                        <a:buFont typeface="Calibri" panose="020F0502020204030204" pitchFamily="34" charset="0"/>
                        <a:buChar char="-"/>
                      </a:pPr>
                      <a:endParaRPr lang="fr-FR" sz="2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283210" lvl="0" indent="-283210" algn="l">
                        <a:buClrTx/>
                        <a:buSzPts val="2400"/>
                        <a:buFont typeface="Calibri" panose="020F0502020204030204" pitchFamily="34" charset="0"/>
                        <a:buChar char="-"/>
                      </a:pPr>
                      <a:r>
                        <a:rPr lang="fr-FR" sz="2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Téléchargement de toutes les productions</a:t>
                      </a:r>
                    </a:p>
                    <a:p>
                      <a:pPr marL="283210" lvl="0" indent="-283210" algn="l">
                        <a:buClrTx/>
                        <a:buSzPts val="2400"/>
                        <a:buFont typeface="Calibri" panose="020F0502020204030204" pitchFamily="34" charset="0"/>
                        <a:buChar char="-"/>
                      </a:pPr>
                      <a:endParaRPr lang="fr-FR" sz="2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283210" lvl="0" indent="-283210" algn="l">
                        <a:buClrTx/>
                        <a:buSzPts val="2400"/>
                        <a:buFont typeface="Calibri" panose="020F0502020204030204" pitchFamily="34" charset="0"/>
                        <a:buChar char="-"/>
                      </a:pPr>
                      <a:r>
                        <a:rPr lang="fr-FR" sz="2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Individuel ou de groupe </a:t>
                      </a:r>
                    </a:p>
                    <a:p>
                      <a:pPr marL="283210" lvl="0" indent="-283210" algn="l">
                        <a:buClrTx/>
                        <a:buSzPts val="2400"/>
                        <a:buFont typeface="Calibri" panose="020F0502020204030204" pitchFamily="34" charset="0"/>
                        <a:buChar char="-"/>
                      </a:pPr>
                      <a:endParaRPr lang="fr-FR" sz="2000" kern="12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83210" lvl="0" indent="-283210" algn="l">
                        <a:buClrTx/>
                        <a:buSzPts val="2400"/>
                        <a:buFont typeface="Calibri" panose="020F0502020204030204" pitchFamily="34" charset="0"/>
                        <a:buChar char="-"/>
                      </a:pPr>
                      <a:endParaRPr lang="fr-FR" sz="2400" kern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37821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218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3DEC0-B24F-B1A1-1A24-377E58F2B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B6624D-4AA5-E252-1D6F-33D1BCC0E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833" y="318837"/>
            <a:ext cx="10706603" cy="884321"/>
          </a:xfrm>
        </p:spPr>
        <p:txBody>
          <a:bodyPr>
            <a:normAutofit fontScale="90000"/>
          </a:bodyPr>
          <a:lstStyle/>
          <a:p>
            <a:r>
              <a:rPr lang="fr-BE" dirty="0"/>
              <a:t>Les nouveautés – lors de la création des questions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D2614FA-7572-B4D7-B565-E02ECFACBF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6694" y="1509964"/>
            <a:ext cx="11938611" cy="4516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5DBCB0E-42E7-E1AF-22D8-D4B3CFDC9C4F}"/>
              </a:ext>
            </a:extLst>
          </p:cNvPr>
          <p:cNvSpPr/>
          <p:nvPr/>
        </p:nvSpPr>
        <p:spPr>
          <a:xfrm>
            <a:off x="1678405" y="5197642"/>
            <a:ext cx="10299032" cy="583532"/>
          </a:xfrm>
          <a:prstGeom prst="round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CF218F48-4618-015C-7E8F-242C00A54839}"/>
              </a:ext>
            </a:extLst>
          </p:cNvPr>
          <p:cNvSpPr/>
          <p:nvPr/>
        </p:nvSpPr>
        <p:spPr>
          <a:xfrm>
            <a:off x="760358" y="5323973"/>
            <a:ext cx="830179" cy="330869"/>
          </a:xfrm>
          <a:prstGeom prst="rightArrow">
            <a:avLst/>
          </a:prstGeom>
          <a:solidFill>
            <a:srgbClr val="86339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8" name="Picture 2" descr="Summer Opportunities - Olympia High School">
            <a:extLst>
              <a:ext uri="{FF2B5EF4-FFF2-40B4-BE49-F238E27FC236}">
                <a16:creationId xmlns:a16="http://schemas.microsoft.com/office/drawing/2014/main" id="{12A075EA-0D22-B756-20A6-3E7B865D0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9" t="15207" r="11005" b="15207"/>
          <a:stretch>
            <a:fillRect/>
          </a:stretch>
        </p:blipFill>
        <p:spPr bwMode="auto">
          <a:xfrm rot="19696784">
            <a:off x="13704" y="56049"/>
            <a:ext cx="1004274" cy="88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072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0489B-5776-B2A1-CA88-7722BB147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BD1208E-68C9-978C-6B9A-FD74CE24E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264" y="1929563"/>
            <a:ext cx="6042436" cy="4006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491F6A5-17D4-8B3A-D034-FA549C83A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184" y="138363"/>
            <a:ext cx="9048110" cy="884321"/>
          </a:xfrm>
        </p:spPr>
        <p:txBody>
          <a:bodyPr>
            <a:normAutofit/>
          </a:bodyPr>
          <a:lstStyle/>
          <a:p>
            <a:r>
              <a:rPr lang="fr-BE" dirty="0"/>
              <a:t>Filtre pour créer votre test 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52B44A8-9742-F00F-1849-8B2DB78AD0B5}"/>
              </a:ext>
            </a:extLst>
          </p:cNvPr>
          <p:cNvSpPr/>
          <p:nvPr/>
        </p:nvSpPr>
        <p:spPr>
          <a:xfrm>
            <a:off x="6345497" y="4041105"/>
            <a:ext cx="1065956" cy="314325"/>
          </a:xfrm>
          <a:prstGeom prst="round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987B831-B769-6B2D-F042-AB32B7341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00" y="1929563"/>
            <a:ext cx="5853393" cy="4006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C7DD2B68-843F-D1B0-51EB-5EBE7706E16C}"/>
              </a:ext>
            </a:extLst>
          </p:cNvPr>
          <p:cNvSpPr/>
          <p:nvPr/>
        </p:nvSpPr>
        <p:spPr>
          <a:xfrm>
            <a:off x="299678" y="4101263"/>
            <a:ext cx="1132079" cy="314325"/>
          </a:xfrm>
          <a:prstGeom prst="round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2" name="Picture 2" descr="Summer Opportunities - Olympia High School">
            <a:extLst>
              <a:ext uri="{FF2B5EF4-FFF2-40B4-BE49-F238E27FC236}">
                <a16:creationId xmlns:a16="http://schemas.microsoft.com/office/drawing/2014/main" id="{D3FFE75F-A9C7-26D8-C3E7-20E9775D2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9" t="15207" r="11005" b="15207"/>
          <a:stretch>
            <a:fillRect/>
          </a:stretch>
        </p:blipFill>
        <p:spPr bwMode="auto">
          <a:xfrm rot="19696784">
            <a:off x="13704" y="56049"/>
            <a:ext cx="1004274" cy="88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747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B26A0-6416-DA12-8FE0-2D1695D71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60F4353A-15DB-2953-E4AC-E8D4C684F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05" y="365125"/>
            <a:ext cx="11598441" cy="132556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BE" sz="3200" dirty="0">
                <a:solidFill>
                  <a:srgbClr val="1A928B"/>
                </a:solidFill>
                <a:ea typeface="+mj-ea"/>
                <a:cs typeface="+mj-cs"/>
              </a:rPr>
              <a:t>Comment vérifier son test avant de le soumettre aux étudiants ?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35392011-F1FA-7F83-21AA-ADB932CC3DD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/>
              <a:t>Vérification par l’équipe eCampus</a:t>
            </a:r>
          </a:p>
          <a:p>
            <a:r>
              <a:rPr lang="fr-BE"/>
              <a:t>Bac à sable (copie des examens)</a:t>
            </a:r>
            <a:endParaRPr lang="fr-BE">
              <a:cs typeface="Calibri"/>
            </a:endParaRPr>
          </a:p>
          <a:p>
            <a:r>
              <a:rPr lang="fr-BE"/>
              <a:t>Utiliser le mode étudiant et enregistrer </a:t>
            </a:r>
            <a:endParaRPr lang="fr-BE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BE" dirty="0"/>
          </a:p>
        </p:txBody>
      </p:sp>
      <p:sp>
        <p:nvSpPr>
          <p:cNvPr id="11" name="Espace réservé du numéro de diapositive 7">
            <a:extLst>
              <a:ext uri="{FF2B5EF4-FFF2-40B4-BE49-F238E27FC236}">
                <a16:creationId xmlns:a16="http://schemas.microsoft.com/office/drawing/2014/main" id="{BFF267BD-0F72-7E10-0454-DD6D0EA26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DC705EA-3413-41E7-A2AF-C4BC20666E4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fr-FR"/>
          </a:p>
        </p:txBody>
      </p:sp>
      <p:pic>
        <p:nvPicPr>
          <p:cNvPr id="12" name="Image 11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5C0F9CD3-B8C7-0628-0CBA-6B244F8DAB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2" t="25758" r="-761" b="40151"/>
          <a:stretch/>
        </p:blipFill>
        <p:spPr>
          <a:xfrm>
            <a:off x="2083497" y="3668698"/>
            <a:ext cx="3463861" cy="7413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 1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17892343-84A0-FC12-E434-13BB0605F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55" y="3609138"/>
            <a:ext cx="4288076" cy="28338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5148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C2D0B-9E2C-E5E1-1853-4CE89B469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A46BD64-8FD2-EE61-EA1E-DE5FD67D3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38974"/>
            <a:ext cx="8973553" cy="836194"/>
          </a:xfr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BE" dirty="0">
                <a:solidFill>
                  <a:schemeClr val="tx1"/>
                </a:solidFill>
              </a:rPr>
              <a:t>Je souhaite faire un examen certificatif… 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E59B1EF2-333E-ABFE-A752-E3B50FC512FB}"/>
              </a:ext>
            </a:extLst>
          </p:cNvPr>
          <p:cNvSpPr txBox="1">
            <a:spLocks/>
          </p:cNvSpPr>
          <p:nvPr/>
        </p:nvSpPr>
        <p:spPr>
          <a:xfrm>
            <a:off x="838200" y="2472489"/>
            <a:ext cx="10515600" cy="37044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BE" b="1" dirty="0"/>
              <a:t>Contactez notre équipe </a:t>
            </a:r>
            <a:r>
              <a:rPr lang="fr-BE" dirty="0"/>
              <a:t>pour que nous puissions vous conseiller au mieux pour les options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B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BE" dirty="0"/>
              <a:t>Et que nous réfléchissions avec vous aux conditions de passation </a:t>
            </a:r>
            <a:endParaRPr lang="fr-BE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BE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fr-BE" dirty="0">
                <a:ea typeface="Calibri" panose="020F0502020204030204"/>
                <a:cs typeface="Calibri" panose="020F0502020204030204"/>
              </a:rPr>
              <a:t>=&gt; Dans la communauté ! </a:t>
            </a:r>
          </a:p>
          <a:p>
            <a:pPr marL="0" indent="0">
              <a:buNone/>
            </a:pPr>
            <a:endParaRPr lang="fr-BE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fr-BE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4A91108-CC47-9576-7493-7C0272C49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DC705EA-3413-41E7-A2AF-C4BC20666E4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fr-FR"/>
          </a:p>
        </p:txBody>
      </p:sp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3D8C46D5-0D72-43A2-A59F-0F0537B0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0" name="Picture 6" descr="Attentions images vectorielles, Attentions vecteurs libres de droits |  DepositPhotos">
            <a:extLst>
              <a:ext uri="{FF2B5EF4-FFF2-40B4-BE49-F238E27FC236}">
                <a16:creationId xmlns:a16="http://schemas.microsoft.com/office/drawing/2014/main" id="{A2A54AF9-338D-7341-0FE4-D614A1DF5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3200">
            <a:off x="10167163" y="465631"/>
            <a:ext cx="1672446" cy="1252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588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AA88BD5A-CFC2-0E7C-8B62-856C01699D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33" b="14987"/>
          <a:stretch>
            <a:fillRect/>
          </a:stretch>
        </p:blipFill>
        <p:spPr>
          <a:xfrm>
            <a:off x="487751" y="559018"/>
            <a:ext cx="11221776" cy="533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03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35F6AB-D12C-5947-B90E-0D63EAD5A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a typeface="Calibri Light"/>
                <a:cs typeface="Calibri Light"/>
              </a:rPr>
              <a:t>Pour aller plus loin : futures formations</a:t>
            </a:r>
            <a:endParaRPr lang="fr-FR" dirty="0"/>
          </a:p>
        </p:txBody>
      </p:sp>
      <p:pic>
        <p:nvPicPr>
          <p:cNvPr id="3" name="Image 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749E07EA-8CF7-69EB-DBCE-E333FFC52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29" y="3423788"/>
            <a:ext cx="11163300" cy="2914650"/>
          </a:xfrm>
          <a:prstGeom prst="rect">
            <a:avLst/>
          </a:prstGeom>
        </p:spPr>
      </p:pic>
      <p:pic>
        <p:nvPicPr>
          <p:cNvPr id="4" name="Image 3" descr="Une image contenant texte, capture d’écran, Police, diagramme&#10;&#10;Le contenu généré par l’IA peut être incorrect.">
            <a:extLst>
              <a:ext uri="{FF2B5EF4-FFF2-40B4-BE49-F238E27FC236}">
                <a16:creationId xmlns:a16="http://schemas.microsoft.com/office/drawing/2014/main" id="{9113F14B-9E59-1207-EAC7-DDBC4340E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88" y="1321908"/>
            <a:ext cx="5017698" cy="215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95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C8A27F-ADD6-65C0-7E0F-895E7769D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Merci pour votre attention !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74739B4-8FBF-82A4-E128-6DBCEBC3FE34}"/>
              </a:ext>
            </a:extLst>
          </p:cNvPr>
          <p:cNvSpPr txBox="1"/>
          <p:nvPr/>
        </p:nvSpPr>
        <p:spPr>
          <a:xfrm>
            <a:off x="838200" y="1690688"/>
            <a:ext cx="425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👉 La CARE Numérique : </a:t>
            </a:r>
            <a:r>
              <a:rPr lang="fr-BE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 Numérique</a:t>
            </a:r>
            <a:r>
              <a:rPr lang="fr-BE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9" name="Image 8" descr="Une image contenant texte, capture d’écran, Police">
            <a:extLst>
              <a:ext uri="{FF2B5EF4-FFF2-40B4-BE49-F238E27FC236}">
                <a16:creationId xmlns:a16="http://schemas.microsoft.com/office/drawing/2014/main" id="{2A787C3A-5254-BDEF-6275-7B1F26C91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48235"/>
            <a:ext cx="6066076" cy="520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75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3CF050-1984-B9DE-9011-2D77D4AC1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Merci pour votre attention ! </a:t>
            </a:r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1AF2EF1-5AA8-64FF-D7DC-987B8F6C9F40}"/>
              </a:ext>
            </a:extLst>
          </p:cNvPr>
          <p:cNvSpPr txBox="1"/>
          <p:nvPr/>
        </p:nvSpPr>
        <p:spPr>
          <a:xfrm>
            <a:off x="575990" y="1526873"/>
            <a:ext cx="6098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/>
              <a:t>👉 La technopédagogie : </a:t>
            </a:r>
            <a:r>
              <a:rPr lang="fr-BE" dirty="0" err="1">
                <a:hlinkClick r:id="rId2"/>
              </a:rPr>
              <a:t>Technopedagogie</a:t>
            </a:r>
            <a:r>
              <a:rPr lang="fr-BE" dirty="0">
                <a:hlinkClick r:id="rId2"/>
              </a:rPr>
              <a:t> – Université de Liège</a:t>
            </a:r>
            <a:endParaRPr lang="fr-BE" dirty="0"/>
          </a:p>
        </p:txBody>
      </p:sp>
      <p:pic>
        <p:nvPicPr>
          <p:cNvPr id="6" name="Image 5" descr="Une image contenant Visage humain, personne, texte, habits&#10;&#10;Le contenu généré par l’IA peut être incorrect.">
            <a:extLst>
              <a:ext uri="{FF2B5EF4-FFF2-40B4-BE49-F238E27FC236}">
                <a16:creationId xmlns:a16="http://schemas.microsoft.com/office/drawing/2014/main" id="{C8A1C248-E498-0D72-AD42-94F544C8F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53651"/>
            <a:ext cx="5952655" cy="2991789"/>
          </a:xfrm>
          <a:prstGeom prst="rect">
            <a:avLst/>
          </a:prstGeom>
        </p:spPr>
      </p:pic>
      <p:pic>
        <p:nvPicPr>
          <p:cNvPr id="8" name="Image 7" descr="Une image contenant Visage humain, texte, femme, personne&#10;&#10;Le contenu généré par l’IA peut être incorrect.">
            <a:extLst>
              <a:ext uri="{FF2B5EF4-FFF2-40B4-BE49-F238E27FC236}">
                <a16:creationId xmlns:a16="http://schemas.microsoft.com/office/drawing/2014/main" id="{66F5E07A-0B71-88D9-9B7C-912747945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02" y="2009388"/>
            <a:ext cx="6536112" cy="281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31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888E1F-E9B6-CB8D-E4CD-854F7128E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Les badges - réussites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EC2027-C37B-434C-FFC1-DB203DFC3B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Picture 2" descr="Summer Opportunities - Olympia High School">
            <a:extLst>
              <a:ext uri="{FF2B5EF4-FFF2-40B4-BE49-F238E27FC236}">
                <a16:creationId xmlns:a16="http://schemas.microsoft.com/office/drawing/2014/main" id="{46664A32-9060-4587-DAA2-27C4A688D1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9" t="15207" r="11005" b="15207"/>
          <a:stretch>
            <a:fillRect/>
          </a:stretch>
        </p:blipFill>
        <p:spPr bwMode="auto">
          <a:xfrm rot="19696784">
            <a:off x="273892" y="1669016"/>
            <a:ext cx="1755230" cy="153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285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2667A8-549F-5182-3D02-21312267D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095" y="344343"/>
            <a:ext cx="9209810" cy="1325563"/>
          </a:xfrm>
        </p:spPr>
        <p:txBody>
          <a:bodyPr/>
          <a:lstStyle/>
          <a:p>
            <a:r>
              <a:rPr lang="fr-BE" b="1" dirty="0"/>
              <a:t>Un avis à donner en anonyme ? Allez-y ! 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9C88530-EA62-E768-FDCD-6085829A9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455" y="1672276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Feedback - MTP 2 - Nouvelles fonctionnalités d'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eCampus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Remplir le formulaire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 4" descr="Une image contenant texte, capture d’écran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2BCE6933-6652-6D01-F1BF-E5CC62BCF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948" y="2477728"/>
            <a:ext cx="3628103" cy="362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1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A7B4D-82DD-8D31-3DD9-A0D7E69CB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980E431E-F936-6C22-2685-B82B774F8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679" y="538163"/>
            <a:ext cx="3714750" cy="5781675"/>
          </a:xfrm>
          <a:prstGeom prst="rect">
            <a:avLst/>
          </a:prstGeom>
        </p:spPr>
      </p:pic>
      <p:pic>
        <p:nvPicPr>
          <p:cNvPr id="6" name="Image 5" descr="Une image contenant texte, graphisme, Graphique, Police&#10;&#10;Le contenu généré par l’IA peut être incorrect.">
            <a:extLst>
              <a:ext uri="{FF2B5EF4-FFF2-40B4-BE49-F238E27FC236}">
                <a16:creationId xmlns:a16="http://schemas.microsoft.com/office/drawing/2014/main" id="{AE9C71AD-F151-A558-882B-3646CBE87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892" y="5034"/>
            <a:ext cx="5673811" cy="566581"/>
          </a:xfrm>
          <a:prstGeom prst="rect">
            <a:avLst/>
          </a:prstGeom>
        </p:spPr>
      </p:pic>
      <p:sp>
        <p:nvSpPr>
          <p:cNvPr id="10" name="ZoneTexte 2">
            <a:extLst>
              <a:ext uri="{FF2B5EF4-FFF2-40B4-BE49-F238E27FC236}">
                <a16:creationId xmlns:a16="http://schemas.microsoft.com/office/drawing/2014/main" id="{B01D5143-3641-FA66-5153-CA5798734CF7}"/>
              </a:ext>
            </a:extLst>
          </p:cNvPr>
          <p:cNvSpPr txBox="1"/>
          <p:nvPr/>
        </p:nvSpPr>
        <p:spPr>
          <a:xfrm>
            <a:off x="5534581" y="2000534"/>
            <a:ext cx="6325392" cy="34163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ea typeface="Calibri"/>
                <a:cs typeface="Calibri"/>
              </a:rPr>
              <a:t>SPOC sur </a:t>
            </a:r>
            <a:r>
              <a:rPr lang="fr-FR" b="1" dirty="0" err="1">
                <a:ea typeface="Calibri"/>
                <a:cs typeface="Calibri"/>
              </a:rPr>
              <a:t>eCampus</a:t>
            </a:r>
            <a:r>
              <a:rPr lang="fr-FR" b="1" dirty="0">
                <a:ea typeface="Calibri"/>
                <a:cs typeface="Calibri"/>
              </a:rPr>
              <a:t> : Cours entièrement en ligne</a:t>
            </a:r>
          </a:p>
          <a:p>
            <a:endParaRPr lang="fr-FR" b="1" dirty="0">
              <a:ea typeface="Calibri"/>
              <a:cs typeface="Calibri"/>
            </a:endParaRPr>
          </a:p>
          <a:p>
            <a:r>
              <a:rPr lang="fr-FR" b="1" dirty="0">
                <a:ea typeface="Calibri"/>
                <a:cs typeface="Calibri"/>
              </a:rPr>
              <a:t>Public : BAC 1 – doctorants – personnels </a:t>
            </a:r>
            <a:r>
              <a:rPr lang="fr-FR" b="1" dirty="0" err="1">
                <a:ea typeface="Calibri"/>
                <a:cs typeface="Calibri"/>
              </a:rPr>
              <a:t>ULiège</a:t>
            </a:r>
            <a:r>
              <a:rPr lang="fr-FR" b="1" dirty="0">
                <a:ea typeface="Calibri"/>
                <a:cs typeface="Calibri"/>
              </a:rPr>
              <a:t> (à la demande)</a:t>
            </a:r>
          </a:p>
          <a:p>
            <a:endParaRPr lang="fr-FR" b="1" dirty="0">
              <a:ea typeface="Calibri"/>
              <a:cs typeface="Calibri"/>
            </a:endParaRPr>
          </a:p>
          <a:p>
            <a:r>
              <a:rPr lang="fr-FR" b="1" dirty="0">
                <a:ea typeface="Calibri"/>
                <a:cs typeface="Calibri"/>
              </a:rPr>
              <a:t>Parcours</a:t>
            </a:r>
            <a:r>
              <a:rPr lang="fr-FR" dirty="0">
                <a:ea typeface="Calibri"/>
                <a:cs typeface="Calibri"/>
              </a:rPr>
              <a:t> progressif et conditionné :</a:t>
            </a:r>
            <a:endParaRPr lang="fr-FR" b="1" dirty="0">
              <a:ea typeface="Calibri"/>
              <a:cs typeface="Calibri"/>
            </a:endParaRPr>
          </a:p>
          <a:p>
            <a:r>
              <a:rPr lang="fr-FR" dirty="0">
                <a:ea typeface="Calibri"/>
                <a:cs typeface="Calibri"/>
              </a:rPr>
              <a:t>Au total : </a:t>
            </a:r>
            <a:r>
              <a:rPr lang="fr-FR" b="1" dirty="0">
                <a:ea typeface="Calibri"/>
                <a:cs typeface="Calibri"/>
              </a:rPr>
              <a:t>6 modules</a:t>
            </a:r>
            <a:r>
              <a:rPr lang="fr-FR" dirty="0">
                <a:ea typeface="Calibri"/>
                <a:cs typeface="Calibri"/>
              </a:rPr>
              <a:t>, </a:t>
            </a:r>
            <a:r>
              <a:rPr lang="fr-FR" b="1" dirty="0">
                <a:ea typeface="Calibri"/>
                <a:cs typeface="Calibri"/>
              </a:rPr>
              <a:t>54 vidéos</a:t>
            </a:r>
            <a:r>
              <a:rPr lang="fr-FR" dirty="0">
                <a:ea typeface="Calibri"/>
                <a:cs typeface="Calibri"/>
              </a:rPr>
              <a:t>, </a:t>
            </a:r>
            <a:r>
              <a:rPr lang="fr-FR" b="1" dirty="0">
                <a:ea typeface="Calibri"/>
                <a:cs typeface="Calibri"/>
              </a:rPr>
              <a:t>29 évaluations</a:t>
            </a:r>
            <a:r>
              <a:rPr lang="fr-FR" dirty="0">
                <a:ea typeface="Calibri"/>
                <a:cs typeface="Calibri"/>
              </a:rPr>
              <a:t>.</a:t>
            </a:r>
            <a:endParaRPr lang="fr-FR" dirty="0"/>
          </a:p>
          <a:p>
            <a:r>
              <a:rPr lang="fr-FR" b="1" dirty="0">
                <a:ea typeface="Calibri"/>
                <a:cs typeface="Calibri"/>
              </a:rPr>
              <a:t>La</a:t>
            </a:r>
            <a:r>
              <a:rPr lang="fr-FR" dirty="0">
                <a:ea typeface="Calibri"/>
                <a:cs typeface="Calibri"/>
              </a:rPr>
              <a:t> </a:t>
            </a:r>
            <a:r>
              <a:rPr lang="fr-FR" b="1" dirty="0">
                <a:ea typeface="Calibri"/>
                <a:cs typeface="Calibri"/>
              </a:rPr>
              <a:t>réussite à 60 % </a:t>
            </a:r>
            <a:r>
              <a:rPr lang="fr-FR" dirty="0">
                <a:ea typeface="Calibri"/>
                <a:cs typeface="Calibri"/>
              </a:rPr>
              <a:t>des évaluations au sein d'un module conditionne l'ouverture du module suivant.</a:t>
            </a:r>
          </a:p>
          <a:p>
            <a:endParaRPr lang="fr-FR" dirty="0">
              <a:ea typeface="Calibri"/>
              <a:cs typeface="Calibri"/>
            </a:endParaRPr>
          </a:p>
          <a:p>
            <a:endParaRPr lang="fr-FR" dirty="0"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endParaRPr lang="fr-FR" dirty="0"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endParaRPr lang="fr-F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938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AC0824-14C9-3984-2E04-D67D5F370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1591"/>
          </a:xfrm>
        </p:spPr>
        <p:txBody>
          <a:bodyPr/>
          <a:lstStyle/>
          <a:p>
            <a:r>
              <a:rPr lang="fr-FR" dirty="0">
                <a:ea typeface="Calibri Light"/>
                <a:cs typeface="Calibri Light"/>
              </a:rPr>
              <a:t>Pourquoi utiliser les badges dans ce cours ?</a:t>
            </a:r>
            <a:endParaRPr lang="fr-FR" dirty="0"/>
          </a:p>
        </p:txBody>
      </p:sp>
      <p:sp>
        <p:nvSpPr>
          <p:cNvPr id="4" name="ZoneTexte 2">
            <a:extLst>
              <a:ext uri="{FF2B5EF4-FFF2-40B4-BE49-F238E27FC236}">
                <a16:creationId xmlns:a16="http://schemas.microsoft.com/office/drawing/2014/main" id="{0ABCA963-2DEE-0718-8763-31764D2F8366}"/>
              </a:ext>
            </a:extLst>
          </p:cNvPr>
          <p:cNvSpPr txBox="1"/>
          <p:nvPr/>
        </p:nvSpPr>
        <p:spPr>
          <a:xfrm>
            <a:off x="200581" y="1712210"/>
            <a:ext cx="5244176" cy="4462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>
                <a:ea typeface="Calibri"/>
                <a:cs typeface="Calibri"/>
              </a:rPr>
              <a:t>Besoins pédagogiques :</a:t>
            </a:r>
            <a:endParaRPr lang="fr-FR" sz="3200" dirty="0">
              <a:ea typeface="Calibri"/>
              <a:cs typeface="Calibri"/>
            </a:endParaRPr>
          </a:p>
          <a:p>
            <a:endParaRPr lang="fr-FR" b="1" dirty="0">
              <a:ea typeface="Calibri"/>
              <a:cs typeface="Calibri"/>
            </a:endParaRPr>
          </a:p>
          <a:p>
            <a:r>
              <a:rPr lang="fr-FR" dirty="0">
                <a:ea typeface="Calibri"/>
                <a:cs typeface="Calibri"/>
              </a:rPr>
              <a:t>Les étudiants ont </a:t>
            </a:r>
            <a:r>
              <a:rPr lang="fr-FR" b="1" dirty="0">
                <a:ea typeface="Calibri"/>
                <a:cs typeface="Calibri"/>
              </a:rPr>
              <a:t>besoin d'une preuve écrite attestant de la réussite du cours </a:t>
            </a:r>
          </a:p>
          <a:p>
            <a:endParaRPr lang="fr-FR" b="1" dirty="0">
              <a:ea typeface="Calibri"/>
              <a:cs typeface="Calibri"/>
            </a:endParaRPr>
          </a:p>
          <a:p>
            <a:r>
              <a:rPr lang="fr-FR" b="1" dirty="0">
                <a:ea typeface="Calibri"/>
                <a:cs typeface="Calibri"/>
              </a:rPr>
              <a:t>Parcours long </a:t>
            </a:r>
            <a:r>
              <a:rPr lang="fr-FR" dirty="0">
                <a:ea typeface="Calibri"/>
                <a:cs typeface="Calibri"/>
              </a:rPr>
              <a:t>ponctué d'épisodes de</a:t>
            </a:r>
            <a:r>
              <a:rPr lang="fr-FR" b="1" dirty="0">
                <a:ea typeface="Calibri"/>
                <a:cs typeface="Calibri"/>
              </a:rPr>
              <a:t> démotivation</a:t>
            </a:r>
          </a:p>
          <a:p>
            <a:endParaRPr lang="fr-FR" dirty="0">
              <a:ea typeface="Calibri"/>
              <a:cs typeface="Calibri"/>
            </a:endParaRPr>
          </a:p>
          <a:p>
            <a:r>
              <a:rPr lang="fr-FR" b="1" dirty="0">
                <a:ea typeface="Calibri"/>
                <a:cs typeface="Calibri"/>
              </a:rPr>
              <a:t>Difficulté pour l'enseignant de visualiser la réussite </a:t>
            </a:r>
            <a:r>
              <a:rPr lang="fr-FR" dirty="0">
                <a:ea typeface="Calibri"/>
                <a:cs typeface="Calibri"/>
              </a:rPr>
              <a:t>des modules sans devoir repasser sur chaque évaluation dans le carnet de notes ou le suivi de progression.</a:t>
            </a:r>
          </a:p>
          <a:p>
            <a:endParaRPr lang="fr-FR" dirty="0">
              <a:ea typeface="Calibri"/>
              <a:cs typeface="Calibri"/>
            </a:endParaRPr>
          </a:p>
          <a:p>
            <a:endParaRPr lang="fr-FR" dirty="0"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endParaRPr lang="fr-FR" dirty="0"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endParaRPr lang="fr-FR" dirty="0">
              <a:ea typeface="Calibri"/>
              <a:cs typeface="Calibri"/>
            </a:endParaRPr>
          </a:p>
        </p:txBody>
      </p:sp>
      <p:sp>
        <p:nvSpPr>
          <p:cNvPr id="6" name="ZoneTexte 2">
            <a:extLst>
              <a:ext uri="{FF2B5EF4-FFF2-40B4-BE49-F238E27FC236}">
                <a16:creationId xmlns:a16="http://schemas.microsoft.com/office/drawing/2014/main" id="{7A133B0D-CE01-CC82-9D62-8FC5E505E5CB}"/>
              </a:ext>
            </a:extLst>
          </p:cNvPr>
          <p:cNvSpPr txBox="1"/>
          <p:nvPr/>
        </p:nvSpPr>
        <p:spPr>
          <a:xfrm>
            <a:off x="5669192" y="2524055"/>
            <a:ext cx="6325392" cy="31393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/>
              <a:buChar char="ü"/>
            </a:pPr>
            <a:r>
              <a:rPr lang="fr-FR" b="1" dirty="0">
                <a:ea typeface="Calibri"/>
                <a:cs typeface="Calibri"/>
              </a:rPr>
              <a:t>badge nominatif et daté</a:t>
            </a:r>
            <a:r>
              <a:rPr lang="fr-FR" dirty="0">
                <a:ea typeface="Calibri"/>
                <a:cs typeface="Calibri"/>
              </a:rPr>
              <a:t> pour la réussite de chaque module</a:t>
            </a:r>
          </a:p>
          <a:p>
            <a:r>
              <a:rPr lang="fr-FR" dirty="0">
                <a:ea typeface="Calibri"/>
                <a:cs typeface="Calibri"/>
              </a:rPr>
              <a:t>Et de l'entièreté du cours.</a:t>
            </a:r>
          </a:p>
          <a:p>
            <a:pPr marL="285750" indent="-285750">
              <a:buFont typeface="Wingdings"/>
              <a:buChar char="ü"/>
            </a:pPr>
            <a:endParaRPr lang="fr-FR" b="1" dirty="0">
              <a:ea typeface="Calibri"/>
              <a:cs typeface="Calibri"/>
            </a:endParaRPr>
          </a:p>
          <a:p>
            <a:pPr marL="285750" indent="-285750">
              <a:buFont typeface="Wingdings"/>
              <a:buChar char="ü"/>
            </a:pPr>
            <a:r>
              <a:rPr lang="fr-FR" b="1" dirty="0">
                <a:ea typeface="Calibri"/>
                <a:cs typeface="Calibri"/>
              </a:rPr>
              <a:t>Parcours plus structuré (étape par étape)  --&gt; MOTIVATION</a:t>
            </a:r>
          </a:p>
          <a:p>
            <a:r>
              <a:rPr lang="fr-FR" dirty="0">
                <a:ea typeface="Calibri"/>
                <a:cs typeface="Calibri"/>
              </a:rPr>
              <a:t>      &amp; notion de </a:t>
            </a:r>
            <a:r>
              <a:rPr lang="fr-FR" b="1" dirty="0">
                <a:ea typeface="Calibri"/>
                <a:cs typeface="Calibri"/>
              </a:rPr>
              <a:t>défi à relever (ludification)</a:t>
            </a:r>
          </a:p>
          <a:p>
            <a:pPr marL="285750" indent="-285750">
              <a:buFont typeface="Wingdings"/>
              <a:buChar char="ü"/>
            </a:pPr>
            <a:endParaRPr lang="fr-FR" b="1" dirty="0">
              <a:ea typeface="Calibri"/>
              <a:cs typeface="Calibri"/>
            </a:endParaRPr>
          </a:p>
          <a:p>
            <a:pPr marL="285750" indent="-285750">
              <a:buFont typeface="Wingdings"/>
              <a:buChar char="ü"/>
            </a:pPr>
            <a:r>
              <a:rPr lang="fr-FR" b="1" dirty="0">
                <a:ea typeface="Calibri"/>
                <a:cs typeface="Calibri"/>
              </a:rPr>
              <a:t>Un badge = réussite de toutes les évaluations au sein du module : + Facile à consulter dans l'onglet réussite</a:t>
            </a:r>
          </a:p>
          <a:p>
            <a:endParaRPr lang="fr-FR" dirty="0">
              <a:ea typeface="Calibri"/>
              <a:cs typeface="Calibri"/>
            </a:endParaRPr>
          </a:p>
          <a:p>
            <a:pPr marL="285750" indent="-285750">
              <a:buFont typeface="Wingdings"/>
              <a:buChar char="ü"/>
            </a:pPr>
            <a:endParaRPr lang="fr-FR" dirty="0">
              <a:ea typeface="Calibri"/>
              <a:cs typeface="Calibri"/>
            </a:endParaRPr>
          </a:p>
          <a:p>
            <a:pPr marL="285750" indent="-285750">
              <a:buFont typeface="Wingdings"/>
              <a:buChar char="ü"/>
            </a:pPr>
            <a:endParaRPr lang="fr-F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328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C5989-D231-2773-F120-640190BB9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7DC1D8EA-F105-3ACE-2E70-2A266F70B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18" y="490092"/>
            <a:ext cx="7385679" cy="6363730"/>
          </a:xfrm>
          <a:prstGeom prst="rect">
            <a:avLst/>
          </a:prstGeom>
        </p:spPr>
      </p:pic>
      <p:pic>
        <p:nvPicPr>
          <p:cNvPr id="10" name="Image 9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18C13838-CDA2-9973-C465-8AE9F9B89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381" y="618609"/>
            <a:ext cx="2886075" cy="5394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F961201-730B-17E7-398B-C14B773BD3F0}"/>
              </a:ext>
            </a:extLst>
          </p:cNvPr>
          <p:cNvSpPr txBox="1"/>
          <p:nvPr/>
        </p:nvSpPr>
        <p:spPr>
          <a:xfrm>
            <a:off x="-2846" y="-47008"/>
            <a:ext cx="376773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>
                <a:ea typeface="Calibri"/>
                <a:cs typeface="Calibri"/>
              </a:rPr>
              <a:t>Vue étudiant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331636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9ED41B94-50C8-2A28-B5AD-8E3AD33FB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81" y="1930535"/>
            <a:ext cx="11780109" cy="4376617"/>
          </a:xfrm>
          <a:prstGeom prst="rect">
            <a:avLst/>
          </a:prstGeom>
        </p:spPr>
      </p:pic>
      <p:pic>
        <p:nvPicPr>
          <p:cNvPr id="6" name="Image 5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493B33F5-EAEB-AC4D-7CAF-DE303BF95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497" y="314770"/>
            <a:ext cx="6542328" cy="1994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A2DA7B6-DD97-8266-880D-3A3698FCC477}"/>
              </a:ext>
            </a:extLst>
          </p:cNvPr>
          <p:cNvSpPr txBox="1"/>
          <p:nvPr/>
        </p:nvSpPr>
        <p:spPr>
          <a:xfrm>
            <a:off x="372632" y="317427"/>
            <a:ext cx="376773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>
                <a:ea typeface="Calibri"/>
                <a:cs typeface="Calibri"/>
              </a:rPr>
              <a:t>Vue enseignant</a:t>
            </a:r>
            <a:endParaRPr lang="fr-FR" sz="3200" b="1" dirty="0"/>
          </a:p>
        </p:txBody>
      </p:sp>
      <p:sp>
        <p:nvSpPr>
          <p:cNvPr id="9" name="Flèche : angle droit 8">
            <a:extLst>
              <a:ext uri="{FF2B5EF4-FFF2-40B4-BE49-F238E27FC236}">
                <a16:creationId xmlns:a16="http://schemas.microsoft.com/office/drawing/2014/main" id="{737AC042-4224-49BB-EDDA-312005E0CAB8}"/>
              </a:ext>
            </a:extLst>
          </p:cNvPr>
          <p:cNvSpPr/>
          <p:nvPr/>
        </p:nvSpPr>
        <p:spPr>
          <a:xfrm>
            <a:off x="9418110" y="2045301"/>
            <a:ext cx="541055" cy="1374693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658333A-9921-CD24-C851-F74C08891C6C}"/>
              </a:ext>
            </a:extLst>
          </p:cNvPr>
          <p:cNvSpPr/>
          <p:nvPr/>
        </p:nvSpPr>
        <p:spPr>
          <a:xfrm>
            <a:off x="9031526" y="3232231"/>
            <a:ext cx="386434" cy="38643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018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5B286-C3A3-2D99-469B-DF0EAA00E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6C5FDA-8B2A-8F58-BF12-17DA8EA0F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a typeface="Calibri Light"/>
                <a:cs typeface="Calibri Light"/>
              </a:rPr>
              <a:t>La mise en place 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55F181-B92C-5DA0-F0FD-5151B1739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6869"/>
            <a:ext cx="12192000" cy="354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43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8A9BC-A9D1-DB40-042B-68FF7AE2B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7091A0-8B76-334E-8C2C-4FBAEB66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62" y="97510"/>
            <a:ext cx="7985185" cy="772973"/>
          </a:xfrm>
        </p:spPr>
        <p:txBody>
          <a:bodyPr/>
          <a:lstStyle/>
          <a:p>
            <a:r>
              <a:rPr lang="fr-FR" dirty="0">
                <a:solidFill>
                  <a:srgbClr val="7030A0"/>
                </a:solidFill>
                <a:ea typeface="Calibri Light"/>
                <a:cs typeface="Calibri Light"/>
              </a:rPr>
              <a:t>La mise en place en 3 étapes </a:t>
            </a:r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58F05EF-FEC2-E74A-A6AE-794F5500B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87" y="981700"/>
            <a:ext cx="11277954" cy="527004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34A295F-6D91-400B-C374-0F9B5D9CD0C8}"/>
              </a:ext>
            </a:extLst>
          </p:cNvPr>
          <p:cNvSpPr txBox="1"/>
          <p:nvPr/>
        </p:nvSpPr>
        <p:spPr>
          <a:xfrm>
            <a:off x="4190280" y="1255822"/>
            <a:ext cx="2511971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fr-FR" b="1" dirty="0">
                <a:solidFill>
                  <a:srgbClr val="7030A0"/>
                </a:solidFill>
                <a:ea typeface="Calibri"/>
                <a:cs typeface="Calibri"/>
              </a:rPr>
              <a:t>Un nom et une description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FC6D08-1A5C-9D86-F24C-8371B9A06D0D}"/>
              </a:ext>
            </a:extLst>
          </p:cNvPr>
          <p:cNvSpPr txBox="1"/>
          <p:nvPr/>
        </p:nvSpPr>
        <p:spPr>
          <a:xfrm>
            <a:off x="6189149" y="3431387"/>
            <a:ext cx="1628493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>
                <a:solidFill>
                  <a:srgbClr val="7030A0"/>
                </a:solidFill>
                <a:ea typeface="Calibri"/>
                <a:cs typeface="Calibri"/>
              </a:rPr>
              <a:t>2. Une image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254A0D6-8711-431F-398D-EE06647D9F82}"/>
              </a:ext>
            </a:extLst>
          </p:cNvPr>
          <p:cNvSpPr txBox="1"/>
          <p:nvPr/>
        </p:nvSpPr>
        <p:spPr>
          <a:xfrm>
            <a:off x="4852887" y="4579909"/>
            <a:ext cx="2302145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>
                <a:solidFill>
                  <a:srgbClr val="7030A0"/>
                </a:solidFill>
                <a:ea typeface="Calibri"/>
                <a:cs typeface="Calibri"/>
              </a:rPr>
              <a:t>3. Une ou plusieurs évaluations + exigences (notes requises)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6FDB09-9380-7BE3-A412-A8B8EC6489A1}"/>
              </a:ext>
            </a:extLst>
          </p:cNvPr>
          <p:cNvSpPr/>
          <p:nvPr/>
        </p:nvSpPr>
        <p:spPr>
          <a:xfrm>
            <a:off x="7982597" y="1565054"/>
            <a:ext cx="3654601" cy="434186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9183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63efa99-3ff0-4d20-8c7d-8b1676945e7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AE19F13239FD488FDBAEE913EEB68E" ma:contentTypeVersion="12" ma:contentTypeDescription="Een nieuw document maken." ma:contentTypeScope="" ma:versionID="6436e89f8d0bc8e6d50a83a2571f1be3">
  <xsd:schema xmlns:xsd="http://www.w3.org/2001/XMLSchema" xmlns:xs="http://www.w3.org/2001/XMLSchema" xmlns:p="http://schemas.microsoft.com/office/2006/metadata/properties" xmlns:ns3="d63efa99-3ff0-4d20-8c7d-8b1676945e73" targetNamespace="http://schemas.microsoft.com/office/2006/metadata/properties" ma:root="true" ma:fieldsID="d25d64d4280b2f76f712387d4e5a158a" ns3:_="">
    <xsd:import namespace="d63efa99-3ff0-4d20-8c7d-8b1676945e73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3efa99-3ff0-4d20-8c7d-8b1676945e73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EAC9B9-DB43-4FE9-99C7-8D4E59EEC9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BB1D05-9910-4E0B-89BF-500B3D503FE4}">
  <ds:schemaRefs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63efa99-3ff0-4d20-8c7d-8b1676945e73"/>
  </ds:schemaRefs>
</ds:datastoreItem>
</file>

<file path=customXml/itemProps3.xml><?xml version="1.0" encoding="utf-8"?>
<ds:datastoreItem xmlns:ds="http://schemas.openxmlformats.org/officeDocument/2006/customXml" ds:itemID="{A69A347D-5A55-45A4-9171-C3E5140238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3efa99-3ff0-4d20-8c7d-8b1676945e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923</Words>
  <Application>Microsoft Office PowerPoint</Application>
  <PresentationFormat>Grand écran</PresentationFormat>
  <Paragraphs>220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7" baseType="lpstr">
      <vt:lpstr>Aptos</vt:lpstr>
      <vt:lpstr>Arial</vt:lpstr>
      <vt:lpstr>Calibri</vt:lpstr>
      <vt:lpstr>Calibri Light</vt:lpstr>
      <vt:lpstr>Courier New</vt:lpstr>
      <vt:lpstr>Wingdings</vt:lpstr>
      <vt:lpstr>Thème Office</vt:lpstr>
      <vt:lpstr>Nouvelles fonctionnalités de la plateforme eCampus</vt:lpstr>
      <vt:lpstr>Liste des thèmes et des nouveautés </vt:lpstr>
      <vt:lpstr>Les badges - réussites</vt:lpstr>
      <vt:lpstr>Présentation PowerPoint</vt:lpstr>
      <vt:lpstr>Pourquoi utiliser les badges dans ce cours ?</vt:lpstr>
      <vt:lpstr>Présentation PowerPoint</vt:lpstr>
      <vt:lpstr>Présentation PowerPoint</vt:lpstr>
      <vt:lpstr>La mise en place </vt:lpstr>
      <vt:lpstr>La mise en place en 3 étapes </vt:lpstr>
      <vt:lpstr>Présentation PowerPoint</vt:lpstr>
      <vt:lpstr>Le document</vt:lpstr>
      <vt:lpstr>Document : </vt:lpstr>
      <vt:lpstr>Exemple d'usage : </vt:lpstr>
      <vt:lpstr>Allons dans le cours ! </vt:lpstr>
      <vt:lpstr>La mise en place </vt:lpstr>
      <vt:lpstr>La mise en place </vt:lpstr>
      <vt:lpstr>La mise en place </vt:lpstr>
      <vt:lpstr>L'évaluation</vt:lpstr>
      <vt:lpstr>Présentation PowerPoint</vt:lpstr>
      <vt:lpstr>Les outils disponibles : </vt:lpstr>
      <vt:lpstr>Avantages</vt:lpstr>
      <vt:lpstr>Les nouveautés – lors de la création des questions</vt:lpstr>
      <vt:lpstr>Filtre pour créer votre test </vt:lpstr>
      <vt:lpstr>Comment vérifier son test avant de le soumettre aux étudiants ?</vt:lpstr>
      <vt:lpstr>Je souhaite faire un examen certificatif… </vt:lpstr>
      <vt:lpstr>Présentation PowerPoint</vt:lpstr>
      <vt:lpstr>Pour aller plus loin : futures formations</vt:lpstr>
      <vt:lpstr>Merci pour votre attention ! </vt:lpstr>
      <vt:lpstr>Merci pour votre attention ! </vt:lpstr>
      <vt:lpstr>Un avis à donner en anonyme ? Allez-y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Communiquer avec ses étudiants grâce à eCampus</dc:title>
  <dc:creator>Maes Estelle</dc:creator>
  <cp:lastModifiedBy>Berardis Chloé</cp:lastModifiedBy>
  <cp:revision>986</cp:revision>
  <dcterms:created xsi:type="dcterms:W3CDTF">2023-10-27T08:53:07Z</dcterms:created>
  <dcterms:modified xsi:type="dcterms:W3CDTF">2025-11-03T10:39:29Z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0x010100B3AE19F13239FD488FDBAEE913EEB68E</vt:lpwstr>
  </property>
  <property fmtid="{D5CDD505-2E9C-101B-9397-08002B2CF9AE}" pid="3" name="MediaServiceImageTags">
    <vt:lpwstr/>
  </property>
</Properties>
</file>